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5"/>
  </p:sldMasterIdLst>
  <p:notesMasterIdLst>
    <p:notesMasterId r:id="rId46"/>
  </p:notesMasterIdLst>
  <p:handoutMasterIdLst>
    <p:handoutMasterId r:id="rId47"/>
  </p:handoutMasterIdLst>
  <p:sldIdLst>
    <p:sldId id="352" r:id="rId6"/>
    <p:sldId id="386" r:id="rId7"/>
    <p:sldId id="351" r:id="rId8"/>
    <p:sldId id="381" r:id="rId9"/>
    <p:sldId id="313" r:id="rId10"/>
    <p:sldId id="390" r:id="rId11"/>
    <p:sldId id="325" r:id="rId12"/>
    <p:sldId id="259" r:id="rId13"/>
    <p:sldId id="392" r:id="rId14"/>
    <p:sldId id="391" r:id="rId15"/>
    <p:sldId id="388" r:id="rId16"/>
    <p:sldId id="375" r:id="rId17"/>
    <p:sldId id="393" r:id="rId18"/>
    <p:sldId id="394" r:id="rId19"/>
    <p:sldId id="395" r:id="rId20"/>
    <p:sldId id="396" r:id="rId21"/>
    <p:sldId id="387" r:id="rId22"/>
    <p:sldId id="284" r:id="rId23"/>
    <p:sldId id="383" r:id="rId24"/>
    <p:sldId id="384" r:id="rId25"/>
    <p:sldId id="376" r:id="rId26"/>
    <p:sldId id="385" r:id="rId27"/>
    <p:sldId id="378" r:id="rId28"/>
    <p:sldId id="398" r:id="rId29"/>
    <p:sldId id="399" r:id="rId30"/>
    <p:sldId id="400" r:id="rId31"/>
    <p:sldId id="401" r:id="rId32"/>
    <p:sldId id="402" r:id="rId33"/>
    <p:sldId id="266" r:id="rId34"/>
    <p:sldId id="403" r:id="rId35"/>
    <p:sldId id="404" r:id="rId36"/>
    <p:sldId id="405" r:id="rId37"/>
    <p:sldId id="406" r:id="rId38"/>
    <p:sldId id="389" r:id="rId39"/>
    <p:sldId id="397" r:id="rId40"/>
    <p:sldId id="379" r:id="rId41"/>
    <p:sldId id="407" r:id="rId42"/>
    <p:sldId id="380" r:id="rId43"/>
    <p:sldId id="374" r:id="rId44"/>
    <p:sldId id="38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rystal Madrilejos" initials="CM" lastIdx="1" clrIdx="0">
    <p:extLst/>
  </p:cmAuthor>
  <p:cmAuthor id="2" name="Crystal Madrilejos" initials="CM [2]" lastIdx="1" clrIdx="1">
    <p:extLst/>
  </p:cmAuthor>
  <p:cmAuthor id="3" name="Crystal Madrilejos" initials="CM [3]"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9024"/>
    <a:srgbClr val="ED76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52"/>
    <p:restoredTop sz="85734"/>
  </p:normalViewPr>
  <p:slideViewPr>
    <p:cSldViewPr snapToGrid="0" snapToObjects="1">
      <p:cViewPr>
        <p:scale>
          <a:sx n="120" d="100"/>
          <a:sy n="120" d="100"/>
        </p:scale>
        <p:origin x="368" y="14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commentAuthors" Target="commentAuthors.xml"/><Relationship Id="rId49" Type="http://schemas.openxmlformats.org/officeDocument/2006/relationships/presProps" Target="pres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10F7B4-5319-9F4F-A97C-1B2D59BAAA02}" type="datetimeFigureOut">
              <a:rPr lang="en-US" smtClean="0"/>
              <a:t>1/11/18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B5ECC2-71B1-B042-8844-7FC0CE65AD69}" type="slidenum">
              <a:rPr lang="en-US" smtClean="0"/>
              <a:t>‹#›</a:t>
            </a:fld>
            <a:endParaRPr lang="en-US"/>
          </a:p>
        </p:txBody>
      </p:sp>
    </p:spTree>
    <p:extLst>
      <p:ext uri="{BB962C8B-B14F-4D97-AF65-F5344CB8AC3E}">
        <p14:creationId xmlns:p14="http://schemas.microsoft.com/office/powerpoint/2010/main" val="1012352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75503F-B0EB-584E-B78D-775394039F15}" type="datetimeFigureOut">
              <a:rPr lang="en-US" smtClean="0"/>
              <a:t>1/11/18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7D6F54-D5C3-CF4A-A3C0-065A60F99629}" type="slidenum">
              <a:rPr lang="en-US" smtClean="0"/>
              <a:t>‹#›</a:t>
            </a:fld>
            <a:endParaRPr lang="en-US"/>
          </a:p>
        </p:txBody>
      </p:sp>
    </p:spTree>
    <p:extLst>
      <p:ext uri="{BB962C8B-B14F-4D97-AF65-F5344CB8AC3E}">
        <p14:creationId xmlns:p14="http://schemas.microsoft.com/office/powerpoint/2010/main" val="842583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a:t>
            </a:r>
            <a:endParaRPr lang="en-US" dirty="0" smtClean="0"/>
          </a:p>
          <a:p>
            <a:r>
              <a:rPr lang="en-US" dirty="0" smtClean="0"/>
              <a:t>Welcome. I’m Glenn Harmon and I’m a Data Management Specialist/ETL Developer for </a:t>
            </a:r>
            <a:r>
              <a:rPr lang="en-US" dirty="0" err="1" smtClean="0"/>
              <a:t>CoverMyMeds</a:t>
            </a:r>
            <a:r>
              <a:rPr lang="en-US" dirty="0" smtClean="0"/>
              <a:t>.</a:t>
            </a:r>
          </a:p>
          <a:p>
            <a:r>
              <a:rPr lang="en-US" dirty="0" smtClean="0"/>
              <a:t>I’m a husband and a father to two beautiful preteen girls. The emphasis there being on preteens who think they’re already adults. If you’re wondering what would make someone get up on stage and talk to people, I figured a group of strangers were more likely to listen to me then they are. </a:t>
            </a:r>
          </a:p>
          <a:p>
            <a:r>
              <a:rPr lang="en-US" dirty="0" smtClean="0"/>
              <a:t>My being a father and husband is relevant because they are the love of my life. My wife and I tend to watch Friends on Nick at </a:t>
            </a:r>
            <a:r>
              <a:rPr lang="en-US" dirty="0" err="1" smtClean="0"/>
              <a:t>Nite</a:t>
            </a:r>
            <a:r>
              <a:rPr lang="en-US" dirty="0" smtClean="0"/>
              <a:t> which mean you’ll have to suffer through some of these. </a:t>
            </a:r>
          </a:p>
          <a:p>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1</a:t>
            </a:fld>
            <a:endParaRPr lang="en-US"/>
          </a:p>
        </p:txBody>
      </p:sp>
    </p:spTree>
    <p:extLst>
      <p:ext uri="{BB962C8B-B14F-4D97-AF65-F5344CB8AC3E}">
        <p14:creationId xmlns:p14="http://schemas.microsoft.com/office/powerpoint/2010/main" val="1003527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here because a friend</a:t>
            </a:r>
            <a:r>
              <a:rPr lang="en-US" baseline="0" dirty="0" smtClean="0"/>
              <a:t> challenged me to include this gif. We’ll say that being proactive in this instance is less about batman freeing himself from the shark and more about what he could have done to avoid the shark infested waters to begin with.</a:t>
            </a:r>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10</a:t>
            </a:fld>
            <a:endParaRPr lang="en-US"/>
          </a:p>
        </p:txBody>
      </p:sp>
    </p:spTree>
    <p:extLst>
      <p:ext uri="{BB962C8B-B14F-4D97-AF65-F5344CB8AC3E}">
        <p14:creationId xmlns:p14="http://schemas.microsoft.com/office/powerpoint/2010/main" val="964630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we don’t take a proactive approach it often works out to be similar to buy a couch without taking the time to make sure it fits.</a:t>
            </a:r>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11</a:t>
            </a:fld>
            <a:endParaRPr lang="en-US"/>
          </a:p>
        </p:txBody>
      </p:sp>
    </p:spTree>
    <p:extLst>
      <p:ext uri="{BB962C8B-B14F-4D97-AF65-F5344CB8AC3E}">
        <p14:creationId xmlns:p14="http://schemas.microsoft.com/office/powerpoint/2010/main" val="1737161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How we can get more from our data </a:t>
            </a:r>
          </a:p>
          <a:p>
            <a:r>
              <a:rPr lang="en-US" dirty="0" smtClean="0"/>
              <a:t>We’re going to talk about three ways we can attempt to make data more consumable upfront and to mitigate some of the time cost when it comes to retrieving this data</a:t>
            </a:r>
            <a:r>
              <a:rPr lang="en-US" dirty="0" smtClean="0"/>
              <a:t>.</a:t>
            </a:r>
          </a:p>
          <a:p>
            <a:endParaRPr lang="en-US" dirty="0" smtClean="0"/>
          </a:p>
          <a:p>
            <a:r>
              <a:rPr lang="en-US" b="1" dirty="0" smtClean="0"/>
              <a:t>Getting all data in one place </a:t>
            </a:r>
            <a:endParaRPr lang="en-US" dirty="0" smtClean="0"/>
          </a:p>
          <a:p>
            <a:r>
              <a:rPr lang="en-US" dirty="0" smtClean="0"/>
              <a:t>Again this is the presumption that we are coming in from day one and we are in the planning stages. </a:t>
            </a:r>
          </a:p>
          <a:p>
            <a:r>
              <a:rPr lang="en-US" dirty="0" smtClean="0"/>
              <a:t>The first thing that will slow down the data retrieval process is not knowing where to find the data at all. </a:t>
            </a:r>
          </a:p>
          <a:p>
            <a:pPr lvl="1"/>
            <a:endParaRPr lang="en-US" dirty="0" smtClean="0"/>
          </a:p>
          <a:p>
            <a:r>
              <a:rPr lang="en-US" b="1" dirty="0" smtClean="0"/>
              <a:t>Index </a:t>
            </a:r>
            <a:r>
              <a:rPr lang="en-US" b="1" dirty="0" smtClean="0"/>
              <a:t>and Catalog </a:t>
            </a:r>
            <a:endParaRPr lang="en-US" dirty="0" smtClean="0"/>
          </a:p>
          <a:p>
            <a:r>
              <a:rPr lang="en-US" dirty="0" smtClean="0"/>
              <a:t>Creating resources to help drive </a:t>
            </a:r>
            <a:r>
              <a:rPr lang="en-US" dirty="0" smtClean="0"/>
              <a:t>accountability</a:t>
            </a:r>
          </a:p>
          <a:p>
            <a:endParaRPr lang="en-US" dirty="0" smtClean="0"/>
          </a:p>
          <a:p>
            <a:r>
              <a:rPr lang="en-US" b="1" dirty="0" smtClean="0"/>
              <a:t>Control Access at the data level </a:t>
            </a:r>
            <a:endParaRPr lang="en-US" dirty="0" smtClean="0"/>
          </a:p>
          <a:p>
            <a:r>
              <a:rPr lang="en-US" dirty="0" smtClean="0"/>
              <a:t>This is important because not everyone needs access to all data </a:t>
            </a:r>
          </a:p>
          <a:p>
            <a:endParaRPr lang="en-US" dirty="0" smtClean="0"/>
          </a:p>
          <a:p>
            <a:r>
              <a:rPr lang="en-US" dirty="0" smtClean="0"/>
              <a:t>Again, the more of this we address up front the more likely we can pay for this once instead of each time we need to use this data differently or in a different location </a:t>
            </a:r>
          </a:p>
          <a:p>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12</a:t>
            </a:fld>
            <a:endParaRPr lang="en-US"/>
          </a:p>
        </p:txBody>
      </p:sp>
    </p:spTree>
    <p:extLst>
      <p:ext uri="{BB962C8B-B14F-4D97-AF65-F5344CB8AC3E}">
        <p14:creationId xmlns:p14="http://schemas.microsoft.com/office/powerpoint/2010/main" val="1514370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thing that will slow down the data retrieval process is not knowing where to find the data at all. </a:t>
            </a:r>
          </a:p>
          <a:p>
            <a:pPr lvl="1"/>
            <a:r>
              <a:rPr lang="en-US" dirty="0" smtClean="0"/>
              <a:t>If you get a request to know the volume of payments thru a certain time period, not knowing where that information lives and how much of it lives there will hinder our ability to produce consumable data. </a:t>
            </a:r>
          </a:p>
          <a:p>
            <a:pPr lvl="1"/>
            <a:r>
              <a:rPr lang="en-US" dirty="0" smtClean="0"/>
              <a:t>Will there be a reporting server that will house this information? A Data warehouse? Both?</a:t>
            </a:r>
          </a:p>
          <a:p>
            <a:pPr lvl="1"/>
            <a:r>
              <a:rPr lang="en-US" dirty="0" smtClean="0"/>
              <a:t>How up to date will the data be? </a:t>
            </a:r>
          </a:p>
          <a:p>
            <a:pPr lvl="1"/>
            <a:r>
              <a:rPr lang="en-US" dirty="0" smtClean="0"/>
              <a:t>Are there multiple versions of this data</a:t>
            </a:r>
          </a:p>
          <a:p>
            <a:pPr lvl="1"/>
            <a:r>
              <a:rPr lang="en-US" dirty="0" smtClean="0"/>
              <a:t>Will we archive the data someplace else? Where? </a:t>
            </a:r>
          </a:p>
          <a:p>
            <a:r>
              <a:rPr lang="en-US" dirty="0" smtClean="0"/>
              <a:t>Where appropriate automating as much of the process of moving data to the correct locations as possible. If you can remove the manual portions here reliably then you can remove questions such as did someone refresh this data recently? Do we know how data gets from point A to point B?</a:t>
            </a:r>
          </a:p>
          <a:p>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13</a:t>
            </a:fld>
            <a:endParaRPr lang="en-US"/>
          </a:p>
        </p:txBody>
      </p:sp>
    </p:spTree>
    <p:extLst>
      <p:ext uri="{BB962C8B-B14F-4D97-AF65-F5344CB8AC3E}">
        <p14:creationId xmlns:p14="http://schemas.microsoft.com/office/powerpoint/2010/main" val="2051599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resources to help drive accountability</a:t>
            </a:r>
          </a:p>
          <a:p>
            <a:pPr lvl="1"/>
            <a:r>
              <a:rPr lang="en-US" dirty="0" smtClean="0"/>
              <a:t>people go on vacation</a:t>
            </a:r>
          </a:p>
          <a:p>
            <a:pPr lvl="1"/>
            <a:r>
              <a:rPr lang="en-US" dirty="0" smtClean="0"/>
              <a:t>systems become more </a:t>
            </a:r>
            <a:r>
              <a:rPr lang="en-US" dirty="0" smtClean="0"/>
              <a:t>complex</a:t>
            </a:r>
          </a:p>
          <a:p>
            <a:pPr lvl="1"/>
            <a:r>
              <a:rPr lang="en-US" dirty="0" smtClean="0"/>
              <a:t>More </a:t>
            </a:r>
            <a:r>
              <a:rPr lang="en-US" dirty="0" err="1" smtClean="0"/>
              <a:t>devs</a:t>
            </a:r>
            <a:r>
              <a:rPr lang="en-US" dirty="0" smtClean="0"/>
              <a:t>,</a:t>
            </a:r>
            <a:r>
              <a:rPr lang="en-US" baseline="0" dirty="0" smtClean="0"/>
              <a:t> analysts, people in the organization in general</a:t>
            </a:r>
          </a:p>
          <a:p>
            <a:pPr lvl="1"/>
            <a:r>
              <a:rPr lang="en-US" baseline="0" dirty="0" smtClean="0"/>
              <a:t>This is about systems and procedure in place so it doesn’t fall to one person to know or house all this information </a:t>
            </a:r>
            <a:endParaRPr lang="en-US" dirty="0" smtClean="0"/>
          </a:p>
          <a:p>
            <a:r>
              <a:rPr lang="en-US" dirty="0" smtClean="0"/>
              <a:t>Data Governance </a:t>
            </a:r>
          </a:p>
          <a:p>
            <a:pPr lvl="1"/>
            <a:r>
              <a:rPr lang="en-US" dirty="0" smtClean="0"/>
              <a:t>While this will be simpler said than done, this comes down to getting the right people, at the right time, doing the right thing</a:t>
            </a:r>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14</a:t>
            </a:fld>
            <a:endParaRPr lang="en-US"/>
          </a:p>
        </p:txBody>
      </p:sp>
    </p:spTree>
    <p:extLst>
      <p:ext uri="{BB962C8B-B14F-4D97-AF65-F5344CB8AC3E}">
        <p14:creationId xmlns:p14="http://schemas.microsoft.com/office/powerpoint/2010/main" val="1841741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lvl="2"/>
            <a:r>
              <a:rPr lang="en-US" dirty="0" smtClean="0"/>
              <a:t>Right people?</a:t>
            </a:r>
          </a:p>
          <a:p>
            <a:pPr lvl="3"/>
            <a:r>
              <a:rPr lang="en-US" dirty="0" smtClean="0"/>
              <a:t>This could be stakeholders. Developers. Analysts. Marketing, etc. </a:t>
            </a:r>
          </a:p>
          <a:p>
            <a:pPr lvl="2"/>
            <a:r>
              <a:rPr lang="en-US" dirty="0" smtClean="0"/>
              <a:t>Right Time?</a:t>
            </a:r>
          </a:p>
          <a:p>
            <a:pPr lvl="3"/>
            <a:r>
              <a:rPr lang="en-US" dirty="0" smtClean="0"/>
              <a:t>In an ideal scenario this would be during the planning phase. </a:t>
            </a:r>
          </a:p>
          <a:p>
            <a:pPr lvl="3"/>
            <a:r>
              <a:rPr lang="en-US" dirty="0" smtClean="0"/>
              <a:t>But this could be before adding a new feature or data element</a:t>
            </a:r>
          </a:p>
          <a:p>
            <a:pPr lvl="2"/>
            <a:r>
              <a:rPr lang="en-US" dirty="0" smtClean="0"/>
              <a:t>Doing the right things? </a:t>
            </a:r>
          </a:p>
          <a:p>
            <a:pPr lvl="3"/>
            <a:r>
              <a:rPr lang="en-US" dirty="0" smtClean="0"/>
              <a:t>Creating a communication strategy</a:t>
            </a:r>
          </a:p>
          <a:p>
            <a:pPr lvl="3"/>
            <a:r>
              <a:rPr lang="en-US" dirty="0" smtClean="0"/>
              <a:t>Where will this knowledge live</a:t>
            </a:r>
          </a:p>
          <a:p>
            <a:pPr lvl="4"/>
            <a:r>
              <a:rPr lang="en-US" dirty="0" smtClean="0"/>
              <a:t>I can only speak from experience but I have been in some companies where knowledge is tribal or only communicated verbally. </a:t>
            </a:r>
          </a:p>
          <a:p>
            <a:pPr lvl="4"/>
            <a:r>
              <a:rPr lang="en-US" dirty="0" smtClean="0"/>
              <a:t>Can this knowledge live in a shared drive or in app. Can people readily access it? </a:t>
            </a:r>
          </a:p>
          <a:p>
            <a:pPr lvl="3"/>
            <a:r>
              <a:rPr lang="en-US" dirty="0" smtClean="0"/>
              <a:t>Determining Acceptable use</a:t>
            </a:r>
          </a:p>
          <a:p>
            <a:pPr lvl="3"/>
            <a:r>
              <a:rPr lang="en-US" dirty="0" smtClean="0"/>
              <a:t>Determining if the Data is usable</a:t>
            </a:r>
          </a:p>
          <a:p>
            <a:pPr lvl="2"/>
            <a:r>
              <a:rPr lang="en-US" dirty="0" smtClean="0"/>
              <a:t>Standards and definitions </a:t>
            </a:r>
          </a:p>
          <a:p>
            <a:pPr lvl="2"/>
            <a:r>
              <a:rPr lang="en-US" dirty="0" smtClean="0"/>
              <a:t>Monitor for valid values </a:t>
            </a:r>
          </a:p>
          <a:p>
            <a:pPr lvl="1"/>
            <a:r>
              <a:rPr lang="en-US" dirty="0" smtClean="0"/>
              <a:t>Data Dictionary </a:t>
            </a:r>
          </a:p>
          <a:p>
            <a:pPr lvl="1"/>
            <a:r>
              <a:rPr lang="en-US" dirty="0" smtClean="0"/>
              <a:t>Client Naming Conventions</a:t>
            </a:r>
          </a:p>
          <a:p>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15</a:t>
            </a:fld>
            <a:endParaRPr lang="en-US"/>
          </a:p>
        </p:txBody>
      </p:sp>
    </p:spTree>
    <p:extLst>
      <p:ext uri="{BB962C8B-B14F-4D97-AF65-F5344CB8AC3E}">
        <p14:creationId xmlns:p14="http://schemas.microsoft.com/office/powerpoint/2010/main" val="1533397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important because not everyone needs access to all data </a:t>
            </a:r>
          </a:p>
          <a:p>
            <a:r>
              <a:rPr lang="en-US" dirty="0" smtClean="0"/>
              <a:t>Likewise even if they do there might be presentations methods that accomplish both the goal of controlling access and providing clarity</a:t>
            </a:r>
          </a:p>
          <a:p>
            <a:pPr lvl="1"/>
            <a:r>
              <a:rPr lang="en-US" dirty="0" smtClean="0"/>
              <a:t>For example. Patient or customer information. Do we really need to expose SSN to our analysts or researchers? The answer is likely, no.</a:t>
            </a:r>
          </a:p>
          <a:p>
            <a:pPr lvl="1"/>
            <a:r>
              <a:rPr lang="en-US" dirty="0" smtClean="0"/>
              <a:t>So what can you do here? For purposes of being able to display the data back to an end user you might store this information is two ways. </a:t>
            </a:r>
          </a:p>
          <a:p>
            <a:pPr lvl="2"/>
            <a:r>
              <a:rPr lang="en-US" dirty="0" smtClean="0"/>
              <a:t>App specific usage. If a customer/patient needs to update their name do those needing to consume data need that info? </a:t>
            </a:r>
          </a:p>
          <a:p>
            <a:pPr lvl="2"/>
            <a:r>
              <a:rPr lang="en-US" dirty="0" smtClean="0"/>
              <a:t>What if the data was provided to those that needed to consume by hashing it. Then they could always tie back any relevant information to the correct hash without knowing who that hash belongs to.</a:t>
            </a:r>
          </a:p>
          <a:p>
            <a:r>
              <a:rPr lang="en-US" dirty="0" smtClean="0"/>
              <a:t>Again, the more of this we address up front the more likely we can pay for this once instead of each time we need to use this data differently or in a different location </a:t>
            </a:r>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16</a:t>
            </a:fld>
            <a:endParaRPr lang="en-US"/>
          </a:p>
        </p:txBody>
      </p:sp>
    </p:spTree>
    <p:extLst>
      <p:ext uri="{BB962C8B-B14F-4D97-AF65-F5344CB8AC3E}">
        <p14:creationId xmlns:p14="http://schemas.microsoft.com/office/powerpoint/2010/main" val="750949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having a data dictionary is helpful </a:t>
            </a:r>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17</a:t>
            </a:fld>
            <a:endParaRPr lang="en-US"/>
          </a:p>
        </p:txBody>
      </p:sp>
    </p:spTree>
    <p:extLst>
      <p:ext uri="{BB962C8B-B14F-4D97-AF65-F5344CB8AC3E}">
        <p14:creationId xmlns:p14="http://schemas.microsoft.com/office/powerpoint/2010/main" val="1571978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start with some common myths that we’ve heard along the way or things we tell ourselves that we know we shouldn’t.</a:t>
            </a:r>
          </a:p>
        </p:txBody>
      </p:sp>
      <p:sp>
        <p:nvSpPr>
          <p:cNvPr id="4" name="Slide Number Placeholder 3"/>
          <p:cNvSpPr>
            <a:spLocks noGrp="1"/>
          </p:cNvSpPr>
          <p:nvPr>
            <p:ph type="sldNum" sz="quarter" idx="10"/>
          </p:nvPr>
        </p:nvSpPr>
        <p:spPr/>
        <p:txBody>
          <a:bodyPr/>
          <a:lstStyle/>
          <a:p>
            <a:fld id="{287D6F54-D5C3-CF4A-A3C0-065A60F99629}" type="slidenum">
              <a:rPr lang="en-US" smtClean="0"/>
              <a:t>18</a:t>
            </a:fld>
            <a:endParaRPr lang="en-US"/>
          </a:p>
        </p:txBody>
      </p:sp>
    </p:spTree>
    <p:extLst>
      <p:ext uri="{BB962C8B-B14F-4D97-AF65-F5344CB8AC3E}">
        <p14:creationId xmlns:p14="http://schemas.microsoft.com/office/powerpoint/2010/main" val="1598616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 myth or</a:t>
            </a:r>
            <a:r>
              <a:rPr lang="en-US" baseline="0" dirty="0" smtClean="0"/>
              <a:t> misconception</a:t>
            </a:r>
          </a:p>
          <a:p>
            <a:endParaRPr lang="en-US" baseline="0" dirty="0" smtClean="0"/>
          </a:p>
          <a:p>
            <a:r>
              <a:rPr lang="en-US" baseline="0" dirty="0" smtClean="0"/>
              <a:t>It’s moot. Not </a:t>
            </a:r>
            <a:r>
              <a:rPr lang="en-US" baseline="0" dirty="0" smtClean="0"/>
              <a:t>mute. </a:t>
            </a:r>
            <a:r>
              <a:rPr lang="en-US" baseline="0" dirty="0" smtClean="0"/>
              <a:t>And certainly not moo like our friend Joey thinks.</a:t>
            </a:r>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19</a:t>
            </a:fld>
            <a:endParaRPr lang="en-US"/>
          </a:p>
        </p:txBody>
      </p:sp>
    </p:spTree>
    <p:extLst>
      <p:ext uri="{BB962C8B-B14F-4D97-AF65-F5344CB8AC3E}">
        <p14:creationId xmlns:p14="http://schemas.microsoft.com/office/powerpoint/2010/main" val="272510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old enough to have watched this live and now have lived long enough to watch this become ‘Classic’ TV</a:t>
            </a:r>
          </a:p>
          <a:p>
            <a:endParaRPr lang="en-US" dirty="0" smtClean="0"/>
          </a:p>
          <a:p>
            <a:r>
              <a:rPr lang="en-US" dirty="0" smtClean="0"/>
              <a:t>Also because I’m father a dad joke might slip out here and there. Sorry, not sorry. </a:t>
            </a:r>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2</a:t>
            </a:fld>
            <a:endParaRPr lang="en-US"/>
          </a:p>
        </p:txBody>
      </p:sp>
    </p:spTree>
    <p:extLst>
      <p:ext uri="{BB962C8B-B14F-4D97-AF65-F5344CB8AC3E}">
        <p14:creationId xmlns:p14="http://schemas.microsoft.com/office/powerpoint/2010/main" val="296886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742950" lvl="1" indent="-285750">
              <a:buFont typeface="Arial" charset="0"/>
              <a:buChar char="•"/>
            </a:pPr>
            <a:r>
              <a:rPr lang="en-US" dirty="0" smtClean="0"/>
              <a:t>It works just fine on my machine</a:t>
            </a:r>
          </a:p>
          <a:p>
            <a:pPr marL="742950" lvl="1" indent="-285750">
              <a:buFont typeface="Arial" charset="0"/>
              <a:buChar char="•"/>
            </a:pPr>
            <a:r>
              <a:rPr lang="en-US" dirty="0" smtClean="0"/>
              <a:t>The warehouse will solve these problems </a:t>
            </a:r>
          </a:p>
          <a:p>
            <a:pPr marL="742950" lvl="1" indent="-285750">
              <a:buFont typeface="Arial" charset="0"/>
              <a:buChar char="•"/>
            </a:pPr>
            <a:r>
              <a:rPr lang="en-US" dirty="0" smtClean="0"/>
              <a:t>We can add it in a notes field </a:t>
            </a:r>
          </a:p>
          <a:p>
            <a:pPr marL="742950" lvl="1" indent="-285750">
              <a:buFont typeface="Arial" charset="0"/>
              <a:buChar char="•"/>
            </a:pPr>
            <a:r>
              <a:rPr lang="en-US" dirty="0" smtClean="0"/>
              <a:t>Mongo has a solution for this </a:t>
            </a:r>
          </a:p>
          <a:p>
            <a:pPr marL="742950" lvl="1" indent="-285750">
              <a:buFont typeface="Arial" charset="0"/>
              <a:buChar char="•"/>
            </a:pPr>
            <a:r>
              <a:rPr lang="en-US" dirty="0" smtClean="0"/>
              <a:t>This is just auditing data/no cares about this data </a:t>
            </a:r>
          </a:p>
          <a:p>
            <a:pPr marL="1200150" lvl="2" indent="-285750">
              <a:buFont typeface="Arial" charset="0"/>
              <a:buChar char="•"/>
            </a:pPr>
            <a:r>
              <a:rPr lang="en-US" dirty="0" smtClean="0"/>
              <a:t>we will never use it/read it</a:t>
            </a:r>
          </a:p>
          <a:p>
            <a:pPr marL="742950" lvl="1" indent="-285750">
              <a:buFont typeface="Arial" charset="0"/>
              <a:buChar char="•"/>
            </a:pPr>
            <a:r>
              <a:rPr lang="en-US" dirty="0" smtClean="0"/>
              <a:t>It’s defined in the code </a:t>
            </a:r>
          </a:p>
          <a:p>
            <a:pPr marL="742950" lvl="1" indent="-285750">
              <a:buFont typeface="Arial" charset="0"/>
              <a:buChar char="•"/>
            </a:pPr>
            <a:r>
              <a:rPr lang="en-US" dirty="0" smtClean="0"/>
              <a:t>That sounds simple it should only take five mins</a:t>
            </a:r>
          </a:p>
          <a:p>
            <a:endParaRPr lang="en-US" b="1" dirty="0" smtClean="0"/>
          </a:p>
          <a:p>
            <a:r>
              <a:rPr lang="en-US" b="1" dirty="0" smtClean="0"/>
              <a:t>Ask </a:t>
            </a:r>
            <a:r>
              <a:rPr lang="en-US" b="1" dirty="0" smtClean="0"/>
              <a:t>question to the tables here about myths they might have found or experienced for a shirt or beanie</a:t>
            </a:r>
            <a:endParaRPr lang="en-US" dirty="0" smtClean="0"/>
          </a:p>
          <a:p>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20</a:t>
            </a:fld>
            <a:endParaRPr lang="en-US"/>
          </a:p>
        </p:txBody>
      </p:sp>
    </p:spTree>
    <p:extLst>
      <p:ext uri="{BB962C8B-B14F-4D97-AF65-F5344CB8AC3E}">
        <p14:creationId xmlns:p14="http://schemas.microsoft.com/office/powerpoint/2010/main" val="1113626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Aptly</a:t>
            </a:r>
            <a:r>
              <a:rPr lang="en-US" baseline="0" dirty="0" smtClean="0"/>
              <a:t> titled because the bullet points in this section are a good way to get a dev of dba’s blood boiling in a hurry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21</a:t>
            </a:fld>
            <a:endParaRPr lang="en-US"/>
          </a:p>
        </p:txBody>
      </p:sp>
    </p:spTree>
    <p:extLst>
      <p:ext uri="{BB962C8B-B14F-4D97-AF65-F5344CB8AC3E}">
        <p14:creationId xmlns:p14="http://schemas.microsoft.com/office/powerpoint/2010/main" val="1808941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right Ross was or wasn’t he knew</a:t>
            </a:r>
            <a:r>
              <a:rPr lang="en-US" baseline="0" dirty="0" smtClean="0"/>
              <a:t> that every time he brought up the phrase “we were on a break” that it was likely to start a fight</a:t>
            </a:r>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22</a:t>
            </a:fld>
            <a:endParaRPr lang="en-US"/>
          </a:p>
        </p:txBody>
      </p:sp>
    </p:spTree>
    <p:extLst>
      <p:ext uri="{BB962C8B-B14F-4D97-AF65-F5344CB8AC3E}">
        <p14:creationId xmlns:p14="http://schemas.microsoft.com/office/powerpoint/2010/main" val="1400748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JSON </a:t>
            </a:r>
            <a:r>
              <a:rPr lang="en-US" dirty="0" smtClean="0"/>
              <a:t>vs </a:t>
            </a:r>
            <a:r>
              <a:rPr lang="en-US" dirty="0" smtClean="0"/>
              <a:t>normalization</a:t>
            </a:r>
          </a:p>
          <a:p>
            <a:r>
              <a:rPr lang="en-US" dirty="0" smtClean="0"/>
              <a:t>? Becomes NoSQL vs</a:t>
            </a:r>
            <a:r>
              <a:rPr lang="en-US" dirty="0" smtClean="0"/>
              <a:t>. a</a:t>
            </a:r>
            <a:r>
              <a:rPr lang="en-US" baseline="0" dirty="0" smtClean="0"/>
              <a:t> relational database. </a:t>
            </a:r>
            <a:endParaRPr lang="en-US" baseline="0" dirty="0" smtClean="0"/>
          </a:p>
          <a:p>
            <a:pPr lvl="1"/>
            <a:r>
              <a:rPr lang="en-US" baseline="0" dirty="0" smtClean="0"/>
              <a:t>	</a:t>
            </a:r>
          </a:p>
          <a:p>
            <a:pPr lvl="1"/>
            <a:r>
              <a:rPr lang="en-US" baseline="0" dirty="0" smtClean="0"/>
              <a:t>Relational </a:t>
            </a:r>
            <a:r>
              <a:rPr lang="en-US" dirty="0" smtClean="0"/>
              <a:t>fairly </a:t>
            </a:r>
            <a:r>
              <a:rPr lang="en-US" dirty="0" smtClean="0"/>
              <a:t>flat hierarchies, no weird data types like images or audio, predictable relationships between the schemas that can be easily described in </a:t>
            </a:r>
            <a:r>
              <a:rPr lang="en-US" dirty="0" smtClean="0"/>
              <a:t>keys, </a:t>
            </a:r>
            <a:r>
              <a:rPr lang="en-US" dirty="0" smtClean="0"/>
              <a:t>and you</a:t>
            </a:r>
            <a:r>
              <a:rPr lang="en-US" baseline="0" dirty="0" smtClean="0"/>
              <a:t> anticipate </a:t>
            </a:r>
            <a:r>
              <a:rPr lang="en-US" dirty="0" smtClean="0"/>
              <a:t>eventually needing include people who want to do Business Intelligence queries (ad hoc querying), then an RDBMS is the way to go. </a:t>
            </a:r>
            <a:endParaRPr lang="en-US" dirty="0" smtClean="0"/>
          </a:p>
          <a:p>
            <a:pPr lvl="1"/>
            <a:endParaRPr lang="en-US" dirty="0" smtClean="0"/>
          </a:p>
          <a:p>
            <a:pPr lvl="1"/>
            <a:r>
              <a:rPr lang="en-US" dirty="0" smtClean="0"/>
              <a:t>It's </a:t>
            </a:r>
            <a:r>
              <a:rPr lang="en-US" dirty="0" smtClean="0"/>
              <a:t>fairly easy to turn a query into a JSON representation, so it doesn't significantly burden your Ajax consumers -- it just adds a little transformation coding into your endpoints (REST/SOAP/whatever).  </a:t>
            </a:r>
            <a:endParaRPr lang="en-US" dirty="0" smtClean="0"/>
          </a:p>
          <a:p>
            <a:pPr lvl="1"/>
            <a:endParaRPr lang="en-US" i="1" dirty="0" smtClean="0"/>
          </a:p>
          <a:p>
            <a:pPr lvl="1"/>
            <a:r>
              <a:rPr lang="en-US" i="1" dirty="0" smtClean="0"/>
              <a:t>Conversely</a:t>
            </a:r>
            <a:r>
              <a:rPr lang="en-US" dirty="0" smtClean="0"/>
              <a:t>, if your data is very hierarchical (deep schemas), contains weird data types like images, audio, video, etc., there are few relationships between entities, and you know that your end users will not be doing BI, then NoSQL/storing JSON may be </a:t>
            </a:r>
            <a:r>
              <a:rPr lang="en-US" dirty="0" smtClean="0"/>
              <a:t>appropriate</a:t>
            </a:r>
            <a:endParaRPr lang="en-US" dirty="0" smtClean="0"/>
          </a:p>
        </p:txBody>
      </p:sp>
      <p:sp>
        <p:nvSpPr>
          <p:cNvPr id="4" name="Slide Number Placeholder 3"/>
          <p:cNvSpPr>
            <a:spLocks noGrp="1"/>
          </p:cNvSpPr>
          <p:nvPr>
            <p:ph type="sldNum" sz="quarter" idx="10"/>
          </p:nvPr>
        </p:nvSpPr>
        <p:spPr/>
        <p:txBody>
          <a:bodyPr/>
          <a:lstStyle/>
          <a:p>
            <a:fld id="{287D6F54-D5C3-CF4A-A3C0-065A60F99629}" type="slidenum">
              <a:rPr lang="en-US" smtClean="0"/>
              <a:t>23</a:t>
            </a:fld>
            <a:endParaRPr lang="en-US"/>
          </a:p>
        </p:txBody>
      </p:sp>
    </p:spTree>
    <p:extLst>
      <p:ext uri="{BB962C8B-B14F-4D97-AF65-F5344CB8AC3E}">
        <p14:creationId xmlns:p14="http://schemas.microsoft.com/office/powerpoint/2010/main" val="1978752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Normalization </a:t>
            </a:r>
            <a:r>
              <a:rPr lang="en-US" dirty="0" smtClean="0"/>
              <a:t>vs practicality</a:t>
            </a:r>
          </a:p>
          <a:p>
            <a:pPr lvl="2"/>
            <a:r>
              <a:rPr lang="en-US" dirty="0" smtClean="0"/>
              <a:t>The bottom line is that you </a:t>
            </a:r>
            <a:r>
              <a:rPr lang="en-US" i="1" dirty="0" smtClean="0"/>
              <a:t>should</a:t>
            </a:r>
            <a:r>
              <a:rPr lang="en-US" dirty="0" smtClean="0"/>
              <a:t> normalize your database unless you have a really good reason not to do so. </a:t>
            </a:r>
          </a:p>
          <a:p>
            <a:pPr lvl="2"/>
            <a:r>
              <a:rPr lang="en-US" dirty="0" smtClean="0"/>
              <a:t>Database normalization protects your data's integrity.</a:t>
            </a:r>
          </a:p>
          <a:p>
            <a:pPr lvl="2"/>
            <a:r>
              <a:rPr lang="en-US" dirty="0" smtClean="0"/>
              <a:t>Normalizing is usually sound design practice.</a:t>
            </a:r>
          </a:p>
          <a:p>
            <a:pPr lvl="2"/>
            <a:r>
              <a:rPr lang="en-US" dirty="0" smtClean="0"/>
              <a:t>It reduces redundant information, optimizes performance and reduces the likelihood that you’ll have data integrity issues that result from having the same data stashed in different corners of your database</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287D6F54-D5C3-CF4A-A3C0-065A60F99629}" type="slidenum">
              <a:rPr lang="en-US" smtClean="0"/>
              <a:t>24</a:t>
            </a:fld>
            <a:endParaRPr lang="en-US"/>
          </a:p>
        </p:txBody>
      </p:sp>
    </p:spTree>
    <p:extLst>
      <p:ext uri="{BB962C8B-B14F-4D97-AF65-F5344CB8AC3E}">
        <p14:creationId xmlns:p14="http://schemas.microsoft.com/office/powerpoint/2010/main" val="349364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Reserved </a:t>
            </a:r>
            <a:r>
              <a:rPr lang="en-US" dirty="0" smtClean="0"/>
              <a:t>words </a:t>
            </a:r>
            <a:endParaRPr lang="en-US" dirty="0" smtClean="0"/>
          </a:p>
          <a:p>
            <a:endParaRPr lang="en-US" dirty="0" smtClean="0"/>
          </a:p>
          <a:p>
            <a:r>
              <a:rPr lang="en-US" dirty="0" smtClean="0"/>
              <a:t>If you have to qualify your</a:t>
            </a:r>
            <a:r>
              <a:rPr lang="en-US" baseline="0" dirty="0" smtClean="0"/>
              <a:t> word/term in your code then there is a realistic chance it has to be qualified on the consumable data side. Save yourself future time here by not using reserved words. If you have to qualify it every place you use it you’re costing yourself time.</a:t>
            </a:r>
          </a:p>
          <a:p>
            <a:endParaRPr lang="en-US" baseline="0" dirty="0" smtClean="0"/>
          </a:p>
          <a:p>
            <a:r>
              <a:rPr lang="en-US" baseline="0" dirty="0" smtClean="0"/>
              <a:t>Additionally, reserved words are more generic. Such as name, order, select, and, begin. Not only might you have to qualify these words but they aren’t descriptive to what you’re trying to accomplish. It doesn’t tell anyone who may look at the data this is named after what it’s purpose is either. </a:t>
            </a:r>
          </a:p>
          <a:p>
            <a:endParaRPr lang="en-US" baseline="0" dirty="0" smtClean="0"/>
          </a:p>
          <a:p>
            <a:r>
              <a:rPr lang="en-US" baseline="0" dirty="0" smtClean="0"/>
              <a:t>Example, instead of using just name you could use company name, or first name </a:t>
            </a:r>
            <a:r>
              <a:rPr lang="en-US" dirty="0" smtClean="0"/>
              <a:t> </a:t>
            </a:r>
          </a:p>
        </p:txBody>
      </p:sp>
      <p:sp>
        <p:nvSpPr>
          <p:cNvPr id="4" name="Slide Number Placeholder 3"/>
          <p:cNvSpPr>
            <a:spLocks noGrp="1"/>
          </p:cNvSpPr>
          <p:nvPr>
            <p:ph type="sldNum" sz="quarter" idx="10"/>
          </p:nvPr>
        </p:nvSpPr>
        <p:spPr/>
        <p:txBody>
          <a:bodyPr/>
          <a:lstStyle/>
          <a:p>
            <a:fld id="{287D6F54-D5C3-CF4A-A3C0-065A60F99629}" type="slidenum">
              <a:rPr lang="en-US" smtClean="0"/>
              <a:t>25</a:t>
            </a:fld>
            <a:endParaRPr lang="en-US"/>
          </a:p>
        </p:txBody>
      </p:sp>
    </p:spTree>
    <p:extLst>
      <p:ext uri="{BB962C8B-B14F-4D97-AF65-F5344CB8AC3E}">
        <p14:creationId xmlns:p14="http://schemas.microsoft.com/office/powerpoint/2010/main" val="1550425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There will inevitably be a time when we need to</a:t>
            </a:r>
            <a:r>
              <a:rPr lang="en-US" baseline="0" dirty="0" smtClean="0"/>
              <a:t> inactivate data. </a:t>
            </a:r>
          </a:p>
          <a:p>
            <a:pPr lvl="0"/>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Done in two ways. </a:t>
            </a:r>
            <a:r>
              <a:rPr lang="en-US" dirty="0" smtClean="0"/>
              <a:t>soft vs hard deletes </a:t>
            </a:r>
          </a:p>
          <a:p>
            <a:pPr lvl="0"/>
            <a:endParaRPr lang="en-US" baseline="0" dirty="0" smtClean="0"/>
          </a:p>
          <a:p>
            <a:pPr lvl="0"/>
            <a:r>
              <a:rPr lang="en-US" baseline="0" dirty="0" smtClean="0"/>
              <a:t>Hard delete is where we destroy the record as if it never existed</a:t>
            </a:r>
          </a:p>
          <a:p>
            <a:pPr lvl="0"/>
            <a:endParaRPr lang="en-US" baseline="0" dirty="0" smtClean="0"/>
          </a:p>
          <a:p>
            <a:pPr lvl="0"/>
            <a:r>
              <a:rPr lang="en-US" baseline="0" dirty="0" smtClean="0"/>
              <a:t>Soft delete is where we use an additional column to indicate the record is no longer relevant. This could be a date field or bit flag</a:t>
            </a:r>
          </a:p>
          <a:p>
            <a:pPr lvl="0"/>
            <a:endParaRPr lang="en-US" baseline="0" dirty="0" smtClean="0"/>
          </a:p>
          <a:p>
            <a:pPr lvl="0"/>
            <a:r>
              <a:rPr lang="en-US" baseline="0" dirty="0" smtClean="0"/>
              <a:t>When we hard delete data we create unexplainable gaps in the data on the consumable data side</a:t>
            </a:r>
          </a:p>
          <a:p>
            <a:pPr marL="171450" lvl="0" indent="-171450">
              <a:buFontTx/>
              <a:buChar char="-"/>
            </a:pPr>
            <a:r>
              <a:rPr lang="en-US" baseline="0" dirty="0" smtClean="0"/>
              <a:t>Why did the counts change</a:t>
            </a:r>
          </a:p>
          <a:p>
            <a:pPr marL="171450" lvl="0" indent="-171450">
              <a:buFontTx/>
              <a:buChar char="-"/>
            </a:pPr>
            <a:r>
              <a:rPr lang="en-US" baseline="0" dirty="0" smtClean="0"/>
              <a:t>Trends might be different</a:t>
            </a:r>
          </a:p>
          <a:p>
            <a:pPr marL="171450" lvl="0" indent="-171450">
              <a:buFontTx/>
              <a:buChar char="-"/>
            </a:pPr>
            <a:endParaRPr lang="en-US" baseline="0" dirty="0" smtClean="0"/>
          </a:p>
          <a:p>
            <a:pPr lvl="0"/>
            <a:r>
              <a:rPr lang="en-US" baseline="0" dirty="0" smtClean="0"/>
              <a:t>Destroying this data rather than inactivating it </a:t>
            </a:r>
            <a:endParaRPr lang="en-US" dirty="0" smtClean="0"/>
          </a:p>
        </p:txBody>
      </p:sp>
      <p:sp>
        <p:nvSpPr>
          <p:cNvPr id="4" name="Slide Number Placeholder 3"/>
          <p:cNvSpPr>
            <a:spLocks noGrp="1"/>
          </p:cNvSpPr>
          <p:nvPr>
            <p:ph type="sldNum" sz="quarter" idx="10"/>
          </p:nvPr>
        </p:nvSpPr>
        <p:spPr/>
        <p:txBody>
          <a:bodyPr/>
          <a:lstStyle/>
          <a:p>
            <a:fld id="{287D6F54-D5C3-CF4A-A3C0-065A60F99629}" type="slidenum">
              <a:rPr lang="en-US" smtClean="0"/>
              <a:t>26</a:t>
            </a:fld>
            <a:endParaRPr lang="en-US"/>
          </a:p>
        </p:txBody>
      </p:sp>
    </p:spTree>
    <p:extLst>
      <p:ext uri="{BB962C8B-B14F-4D97-AF65-F5344CB8AC3E}">
        <p14:creationId xmlns:p14="http://schemas.microsoft.com/office/powerpoint/2010/main" val="401375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integer </a:t>
            </a:r>
            <a:r>
              <a:rPr lang="en-US" dirty="0" smtClean="0"/>
              <a:t>vs </a:t>
            </a:r>
            <a:r>
              <a:rPr lang="en-US" dirty="0" err="1" smtClean="0"/>
              <a:t>guid</a:t>
            </a:r>
            <a:r>
              <a:rPr lang="en-US" dirty="0" smtClean="0"/>
              <a:t> primary key</a:t>
            </a:r>
          </a:p>
          <a:p>
            <a:pPr lvl="1"/>
            <a:r>
              <a:rPr lang="en-US" b="1" dirty="0" smtClean="0"/>
              <a:t>GUID </a:t>
            </a:r>
            <a:r>
              <a:rPr lang="en-US" b="1" dirty="0" smtClean="0"/>
              <a:t>Pros</a:t>
            </a:r>
            <a:endParaRPr lang="en-US" dirty="0" smtClean="0"/>
          </a:p>
          <a:p>
            <a:pPr lvl="2"/>
            <a:r>
              <a:rPr lang="en-US" dirty="0" smtClean="0"/>
              <a:t>Unique across every table, every database and every server </a:t>
            </a:r>
          </a:p>
          <a:p>
            <a:pPr lvl="2"/>
            <a:r>
              <a:rPr lang="en-US" dirty="0" smtClean="0"/>
              <a:t>Allows easy merging of records from different databases </a:t>
            </a:r>
          </a:p>
          <a:p>
            <a:pPr lvl="2"/>
            <a:r>
              <a:rPr lang="en-US" dirty="0" smtClean="0"/>
              <a:t>Allows easy distribution of databases across multiple servers </a:t>
            </a:r>
          </a:p>
          <a:p>
            <a:pPr lvl="2"/>
            <a:r>
              <a:rPr lang="en-US" dirty="0" smtClean="0"/>
              <a:t>You can generate IDs anywhere, instead of having to roundtrip to the database </a:t>
            </a:r>
          </a:p>
          <a:p>
            <a:pPr lvl="2"/>
            <a:r>
              <a:rPr lang="en-US" dirty="0" smtClean="0"/>
              <a:t>Most replication scenarios require GUID columns anyway</a:t>
            </a:r>
          </a:p>
          <a:p>
            <a:pPr lvl="1"/>
            <a:r>
              <a:rPr lang="en-US" b="1" dirty="0" smtClean="0"/>
              <a:t>GUID Cons</a:t>
            </a:r>
            <a:endParaRPr lang="en-US" dirty="0" smtClean="0"/>
          </a:p>
          <a:p>
            <a:pPr lvl="2"/>
            <a:r>
              <a:rPr lang="en-US" dirty="0" smtClean="0"/>
              <a:t>It is a whopping 4 times larger than the traditional 4-byte index value; this can have serious performance and storage implications if you're not careful</a:t>
            </a:r>
          </a:p>
          <a:p>
            <a:pPr lvl="2"/>
            <a:r>
              <a:rPr lang="en-US" dirty="0" smtClean="0"/>
              <a:t>Cumbersome to debug (where </a:t>
            </a:r>
            <a:r>
              <a:rPr lang="en-US" dirty="0" err="1" smtClean="0"/>
              <a:t>userid</a:t>
            </a:r>
            <a:r>
              <a:rPr lang="en-US" dirty="0" smtClean="0"/>
              <a:t>='{BAE7DF4-DDF-3RG-5TY3E3RF456AS10}')</a:t>
            </a:r>
          </a:p>
          <a:p>
            <a:pPr lvl="2"/>
            <a:r>
              <a:rPr lang="en-US" dirty="0" smtClean="0"/>
              <a:t>The generated GUIDs should be partially sequential for best performance (</a:t>
            </a:r>
            <a:r>
              <a:rPr lang="en-US" dirty="0" err="1" smtClean="0"/>
              <a:t>eg</a:t>
            </a:r>
            <a:r>
              <a:rPr lang="en-US" dirty="0" smtClean="0"/>
              <a:t>, </a:t>
            </a:r>
            <a:r>
              <a:rPr lang="en-US" dirty="0" err="1" smtClean="0"/>
              <a:t>newsequentialid</a:t>
            </a:r>
            <a:r>
              <a:rPr lang="en-US" dirty="0" smtClean="0"/>
              <a:t>() on SQL 2005) and to enable use of clustered </a:t>
            </a:r>
            <a:r>
              <a:rPr lang="en-US" dirty="0" smtClean="0"/>
              <a:t>indexes</a:t>
            </a:r>
          </a:p>
          <a:p>
            <a:pPr lvl="1"/>
            <a:r>
              <a:rPr lang="en-US" b="1" dirty="0" smtClean="0"/>
              <a:t>Integer Pros</a:t>
            </a:r>
          </a:p>
          <a:p>
            <a:pPr lvl="2"/>
            <a:r>
              <a:rPr lang="en-US" dirty="0" smtClean="0"/>
              <a:t>Smaller</a:t>
            </a:r>
          </a:p>
          <a:p>
            <a:pPr lvl="2"/>
            <a:r>
              <a:rPr lang="en-US" dirty="0" smtClean="0"/>
              <a:t>sequential </a:t>
            </a:r>
          </a:p>
          <a:p>
            <a:pPr lvl="2"/>
            <a:r>
              <a:rPr lang="en-US" dirty="0" smtClean="0"/>
              <a:t>Performant</a:t>
            </a:r>
          </a:p>
          <a:p>
            <a:pPr lvl="1"/>
            <a:r>
              <a:rPr lang="en-US" b="1" dirty="0" smtClean="0"/>
              <a:t>Integer Cons</a:t>
            </a:r>
          </a:p>
          <a:p>
            <a:pPr lvl="2"/>
            <a:r>
              <a:rPr lang="en-US" dirty="0" smtClean="0"/>
              <a:t>Not unique amongst tables</a:t>
            </a:r>
          </a:p>
          <a:p>
            <a:pPr lvl="2"/>
            <a:r>
              <a:rPr lang="en-US" dirty="0" smtClean="0"/>
              <a:t>Total number limit </a:t>
            </a:r>
          </a:p>
          <a:p>
            <a:pPr lvl="2"/>
            <a:endParaRPr lang="en-US" dirty="0" smtClean="0"/>
          </a:p>
        </p:txBody>
      </p:sp>
      <p:sp>
        <p:nvSpPr>
          <p:cNvPr id="4" name="Slide Number Placeholder 3"/>
          <p:cNvSpPr>
            <a:spLocks noGrp="1"/>
          </p:cNvSpPr>
          <p:nvPr>
            <p:ph type="sldNum" sz="quarter" idx="10"/>
          </p:nvPr>
        </p:nvSpPr>
        <p:spPr/>
        <p:txBody>
          <a:bodyPr/>
          <a:lstStyle/>
          <a:p>
            <a:fld id="{287D6F54-D5C3-CF4A-A3C0-065A60F99629}" type="slidenum">
              <a:rPr lang="en-US" smtClean="0"/>
              <a:t>27</a:t>
            </a:fld>
            <a:endParaRPr lang="en-US"/>
          </a:p>
        </p:txBody>
      </p:sp>
    </p:spTree>
    <p:extLst>
      <p:ext uri="{BB962C8B-B14F-4D97-AF65-F5344CB8AC3E}">
        <p14:creationId xmlns:p14="http://schemas.microsoft.com/office/powerpoint/2010/main" val="1953205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polymorphic </a:t>
            </a:r>
            <a:r>
              <a:rPr lang="en-US" dirty="0" smtClean="0"/>
              <a:t>tables </a:t>
            </a:r>
            <a:endParaRPr lang="en-US" dirty="0" smtClean="0"/>
          </a:p>
          <a:p>
            <a:r>
              <a:rPr lang="en-US" baseline="0" dirty="0" smtClean="0"/>
              <a:t>	reusing tables for more than one purpose</a:t>
            </a:r>
          </a:p>
          <a:p>
            <a:endParaRPr lang="en-US" dirty="0" smtClean="0"/>
          </a:p>
          <a:p>
            <a:pPr lvl="1"/>
            <a:r>
              <a:rPr lang="en-US" dirty="0" smtClean="0"/>
              <a:t>From a data storage </a:t>
            </a:r>
            <a:r>
              <a:rPr lang="en-US" dirty="0" smtClean="0"/>
              <a:t>perspective</a:t>
            </a:r>
            <a:r>
              <a:rPr lang="en-US" baseline="0" dirty="0" smtClean="0"/>
              <a:t> this might be seen </a:t>
            </a:r>
            <a:r>
              <a:rPr lang="en-US" dirty="0" smtClean="0"/>
              <a:t>as </a:t>
            </a:r>
            <a:r>
              <a:rPr lang="en-US" dirty="0" smtClean="0"/>
              <a:t>a quick solution</a:t>
            </a:r>
            <a:r>
              <a:rPr lang="en-US" dirty="0" smtClean="0"/>
              <a:t>.</a:t>
            </a:r>
          </a:p>
          <a:p>
            <a:pPr lvl="1"/>
            <a:endParaRPr lang="en-US" dirty="0" smtClean="0"/>
          </a:p>
          <a:p>
            <a:pPr lvl="1"/>
            <a:r>
              <a:rPr lang="en-US" dirty="0" smtClean="0"/>
              <a:t>However what this does is create logic that is not readily</a:t>
            </a:r>
            <a:r>
              <a:rPr lang="en-US" baseline="0" dirty="0" smtClean="0"/>
              <a:t> apparent outside of the code.</a:t>
            </a:r>
          </a:p>
          <a:p>
            <a:pPr lvl="1"/>
            <a:endParaRPr lang="en-US" dirty="0" smtClean="0"/>
          </a:p>
          <a:p>
            <a:pPr lvl="1"/>
            <a:r>
              <a:rPr lang="en-US" dirty="0" smtClean="0"/>
              <a:t>Issues can arise </a:t>
            </a:r>
            <a:r>
              <a:rPr lang="en-US" dirty="0" smtClean="0"/>
              <a:t>when you need to expand on that table and keeping the rules consistent </a:t>
            </a:r>
          </a:p>
          <a:p>
            <a:pPr lvl="1"/>
            <a:r>
              <a:rPr lang="en-US" dirty="0" smtClean="0"/>
              <a:t>So the time saved can be costly when it comes time to expand</a:t>
            </a:r>
          </a:p>
          <a:p>
            <a:pPr lvl="2"/>
            <a:r>
              <a:rPr lang="en-US" dirty="0" smtClean="0"/>
              <a:t>These conditions also have to be translated when it pulls </a:t>
            </a:r>
          </a:p>
          <a:p>
            <a:r>
              <a:rPr lang="en-US" dirty="0" smtClean="0"/>
              <a:t>For the remaining hats and shirts anything else that you feel causes a big rift between departments that we didn’t cover </a:t>
            </a:r>
          </a:p>
          <a:p>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28</a:t>
            </a:fld>
            <a:endParaRPr lang="en-US"/>
          </a:p>
        </p:txBody>
      </p:sp>
    </p:spTree>
    <p:extLst>
      <p:ext uri="{BB962C8B-B14F-4D97-AF65-F5344CB8AC3E}">
        <p14:creationId xmlns:p14="http://schemas.microsoft.com/office/powerpoint/2010/main" val="1427279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level </a:t>
            </a:r>
          </a:p>
          <a:p>
            <a:pPr lvl="1"/>
            <a:r>
              <a:rPr lang="en-US" dirty="0" smtClean="0"/>
              <a:t>Well, they both involve solving problems</a:t>
            </a:r>
          </a:p>
          <a:p>
            <a:pPr lvl="1"/>
            <a:r>
              <a:rPr lang="en-US" dirty="0" smtClean="0"/>
              <a:t>Both have to look at the solution as a whole as well as think about the </a:t>
            </a:r>
            <a:r>
              <a:rPr lang="en-US" dirty="0" smtClean="0"/>
              <a:t>outliers</a:t>
            </a:r>
            <a:endParaRPr lang="en-US" dirty="0" smtClean="0"/>
          </a:p>
        </p:txBody>
      </p:sp>
      <p:sp>
        <p:nvSpPr>
          <p:cNvPr id="4" name="Slide Number Placeholder 3"/>
          <p:cNvSpPr>
            <a:spLocks noGrp="1"/>
          </p:cNvSpPr>
          <p:nvPr>
            <p:ph type="sldNum" sz="quarter" idx="10"/>
          </p:nvPr>
        </p:nvSpPr>
        <p:spPr/>
        <p:txBody>
          <a:bodyPr/>
          <a:lstStyle/>
          <a:p>
            <a:fld id="{287D6F54-D5C3-CF4A-A3C0-065A60F99629}" type="slidenum">
              <a:rPr lang="en-US" smtClean="0"/>
              <a:t>29</a:t>
            </a:fld>
            <a:endParaRPr lang="en-US"/>
          </a:p>
        </p:txBody>
      </p:sp>
    </p:spTree>
    <p:extLst>
      <p:ext uri="{BB962C8B-B14F-4D97-AF65-F5344CB8AC3E}">
        <p14:creationId xmlns:p14="http://schemas.microsoft.com/office/powerpoint/2010/main" val="494516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p>
          <a:p>
            <a:r>
              <a:rPr lang="en-US" dirty="0" smtClean="0"/>
              <a:t>You can find me on Twitter @</a:t>
            </a:r>
            <a:r>
              <a:rPr lang="en-US" dirty="0" err="1" smtClean="0"/>
              <a:t>glennharmonjr</a:t>
            </a:r>
            <a:endParaRPr lang="en-US" dirty="0" smtClean="0"/>
          </a:p>
          <a:p>
            <a:pPr lvl="1"/>
            <a:r>
              <a:rPr lang="en-US" dirty="0" smtClean="0"/>
              <a:t>I mostly talk about Star Wars, sports the such as the Cavs or how the Browns are taking years off of people’s lives and movies good or bad. For instance how the commuter staring Liam </a:t>
            </a:r>
            <a:r>
              <a:rPr lang="en-US" dirty="0" err="1" smtClean="0"/>
              <a:t>Neeson</a:t>
            </a:r>
            <a:r>
              <a:rPr lang="en-US" dirty="0" smtClean="0"/>
              <a:t> looks more like Taken 4 or Taken on a train and occasionally comment on something political, I used to do this more but I’ve tired myself out.</a:t>
            </a:r>
          </a:p>
          <a:p>
            <a:r>
              <a:rPr lang="en-US" dirty="0" smtClean="0"/>
              <a:t>I’m also on </a:t>
            </a:r>
            <a:r>
              <a:rPr lang="en-US" dirty="0" err="1" smtClean="0"/>
              <a:t>instagram</a:t>
            </a:r>
            <a:r>
              <a:rPr lang="en-US" dirty="0" smtClean="0"/>
              <a:t> @</a:t>
            </a:r>
            <a:r>
              <a:rPr lang="en-US" dirty="0" err="1" smtClean="0"/>
              <a:t>glennharmonjr</a:t>
            </a:r>
            <a:r>
              <a:rPr lang="en-US" dirty="0" smtClean="0"/>
              <a:t> if you want to see pictures of kids or Star Wars or my causal attempts to be a photographer and LinkedIn as Glenn Harmon Jr</a:t>
            </a:r>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3</a:t>
            </a:fld>
            <a:endParaRPr lang="en-US"/>
          </a:p>
        </p:txBody>
      </p:sp>
    </p:spTree>
    <p:extLst>
      <p:ext uri="{BB962C8B-B14F-4D97-AF65-F5344CB8AC3E}">
        <p14:creationId xmlns:p14="http://schemas.microsoft.com/office/powerpoint/2010/main" val="17778331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Both </a:t>
            </a:r>
            <a:r>
              <a:rPr lang="en-US" dirty="0" smtClean="0"/>
              <a:t>consider performance (or at least should</a:t>
            </a:r>
            <a:r>
              <a:rPr lang="en-US" dirty="0" smtClean="0"/>
              <a:t>).</a:t>
            </a:r>
          </a:p>
          <a:p>
            <a:pPr lvl="1"/>
            <a:endParaRPr lang="en-US" dirty="0" smtClean="0"/>
          </a:p>
          <a:p>
            <a:pPr lvl="1"/>
            <a:r>
              <a:rPr lang="en-US" dirty="0" smtClean="0"/>
              <a:t>The</a:t>
            </a:r>
            <a:r>
              <a:rPr lang="en-US" baseline="0" dirty="0" smtClean="0"/>
              <a:t> same way we believe it harms the user experience when they have to spend unnecessary time at a loading screen, the same way a business end user feels if they attempt to pull self generated report and have to way some undetermined amount of time</a:t>
            </a:r>
            <a:endParaRPr lang="en-US" dirty="0" smtClean="0"/>
          </a:p>
        </p:txBody>
      </p:sp>
      <p:sp>
        <p:nvSpPr>
          <p:cNvPr id="4" name="Slide Number Placeholder 3"/>
          <p:cNvSpPr>
            <a:spLocks noGrp="1"/>
          </p:cNvSpPr>
          <p:nvPr>
            <p:ph type="sldNum" sz="quarter" idx="10"/>
          </p:nvPr>
        </p:nvSpPr>
        <p:spPr/>
        <p:txBody>
          <a:bodyPr/>
          <a:lstStyle/>
          <a:p>
            <a:fld id="{287D6F54-D5C3-CF4A-A3C0-065A60F99629}" type="slidenum">
              <a:rPr lang="en-US" smtClean="0"/>
              <a:t>30</a:t>
            </a:fld>
            <a:endParaRPr lang="en-US"/>
          </a:p>
        </p:txBody>
      </p:sp>
    </p:spTree>
    <p:extLst>
      <p:ext uri="{BB962C8B-B14F-4D97-AF65-F5344CB8AC3E}">
        <p14:creationId xmlns:p14="http://schemas.microsoft.com/office/powerpoint/2010/main" val="146356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a:t>
            </a:r>
            <a:r>
              <a:rPr lang="en-US" dirty="0" smtClean="0"/>
              <a:t>best practices overlap between the two</a:t>
            </a:r>
          </a:p>
          <a:p>
            <a:pPr lvl="1"/>
            <a:r>
              <a:rPr lang="en-US" dirty="0" smtClean="0"/>
              <a:t>Naming of methods vs naming of stored procedures</a:t>
            </a:r>
          </a:p>
          <a:p>
            <a:pPr lvl="1"/>
            <a:r>
              <a:rPr lang="en-US" dirty="0" smtClean="0"/>
              <a:t>Naming of variables</a:t>
            </a:r>
          </a:p>
          <a:p>
            <a:pPr lvl="1"/>
            <a:r>
              <a:rPr lang="en-US" dirty="0" smtClean="0"/>
              <a:t>Keep it simple</a:t>
            </a:r>
          </a:p>
          <a:p>
            <a:pPr lvl="2"/>
            <a:r>
              <a:rPr lang="en-US" dirty="0" smtClean="0"/>
              <a:t>Broken down into smaller more manageable </a:t>
            </a:r>
            <a:r>
              <a:rPr lang="en-US" dirty="0" smtClean="0"/>
              <a:t>sizes</a:t>
            </a:r>
          </a:p>
          <a:p>
            <a:pPr lvl="1"/>
            <a:r>
              <a:rPr lang="en-US" dirty="0" smtClean="0"/>
              <a:t>They both use can utilize version control</a:t>
            </a:r>
          </a:p>
          <a:p>
            <a:pPr lvl="1"/>
            <a:r>
              <a:rPr lang="en-US" dirty="0" smtClean="0"/>
              <a:t>And have multiple people contributing</a:t>
            </a:r>
          </a:p>
          <a:p>
            <a:pPr lvl="1"/>
            <a:r>
              <a:rPr lang="en-US" dirty="0" smtClean="0"/>
              <a:t>They can both be hard to follow if documented poorly. Even within the code</a:t>
            </a:r>
          </a:p>
          <a:p>
            <a:pPr lvl="1"/>
            <a:r>
              <a:rPr lang="en-US" dirty="0" smtClean="0"/>
              <a:t>Both often need refinement</a:t>
            </a:r>
          </a:p>
          <a:p>
            <a:pPr lvl="1"/>
            <a:r>
              <a:rPr lang="en-US" dirty="0" smtClean="0"/>
              <a:t>Test driven</a:t>
            </a:r>
          </a:p>
          <a:p>
            <a:pPr lvl="2"/>
            <a:endParaRPr lang="en-US" dirty="0" smtClean="0"/>
          </a:p>
        </p:txBody>
      </p:sp>
      <p:sp>
        <p:nvSpPr>
          <p:cNvPr id="4" name="Slide Number Placeholder 3"/>
          <p:cNvSpPr>
            <a:spLocks noGrp="1"/>
          </p:cNvSpPr>
          <p:nvPr>
            <p:ph type="sldNum" sz="quarter" idx="10"/>
          </p:nvPr>
        </p:nvSpPr>
        <p:spPr/>
        <p:txBody>
          <a:bodyPr/>
          <a:lstStyle/>
          <a:p>
            <a:fld id="{287D6F54-D5C3-CF4A-A3C0-065A60F99629}" type="slidenum">
              <a:rPr lang="en-US" smtClean="0"/>
              <a:t>31</a:t>
            </a:fld>
            <a:endParaRPr lang="en-US"/>
          </a:p>
        </p:txBody>
      </p:sp>
    </p:spTree>
    <p:extLst>
      <p:ext uri="{BB962C8B-B14F-4D97-AF65-F5344CB8AC3E}">
        <p14:creationId xmlns:p14="http://schemas.microsoft.com/office/powerpoint/2010/main" val="15113072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a:t>
            </a:r>
            <a:r>
              <a:rPr lang="en-US" dirty="0" smtClean="0"/>
              <a:t>have to consider </a:t>
            </a:r>
            <a:r>
              <a:rPr lang="en-US" dirty="0" smtClean="0"/>
              <a:t>storage</a:t>
            </a:r>
            <a:r>
              <a:rPr lang="en-US" baseline="0" dirty="0" smtClean="0"/>
              <a:t> and </a:t>
            </a:r>
            <a:r>
              <a:rPr lang="en-US" dirty="0" smtClean="0"/>
              <a:t>reusability</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287D6F54-D5C3-CF4A-A3C0-065A60F99629}" type="slidenum">
              <a:rPr lang="en-US" smtClean="0"/>
              <a:t>32</a:t>
            </a:fld>
            <a:endParaRPr lang="en-US"/>
          </a:p>
        </p:txBody>
      </p:sp>
    </p:spTree>
    <p:extLst>
      <p:ext uri="{BB962C8B-B14F-4D97-AF65-F5344CB8AC3E}">
        <p14:creationId xmlns:p14="http://schemas.microsoft.com/office/powerpoint/2010/main" val="567675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Both have to understand the target audience</a:t>
            </a:r>
          </a:p>
          <a:p>
            <a:r>
              <a:rPr lang="en-US" dirty="0" smtClean="0"/>
              <a:t>These are just a few;</a:t>
            </a:r>
          </a:p>
          <a:p>
            <a:pPr lvl="1"/>
            <a:r>
              <a:rPr lang="en-US" b="1" dirty="0" smtClean="0"/>
              <a:t>* For </a:t>
            </a:r>
            <a:r>
              <a:rPr lang="en-US" b="1" dirty="0" smtClean="0"/>
              <a:t>a shirt or beanie are there other scenarios that these two might be comparable</a:t>
            </a:r>
            <a:r>
              <a:rPr lang="en-US" b="1" dirty="0" smtClean="0"/>
              <a:t>? *</a:t>
            </a:r>
            <a:endParaRPr lang="en-US" b="1" dirty="0" smtClean="0"/>
          </a:p>
          <a:p>
            <a:r>
              <a:rPr lang="en-US" dirty="0" smtClean="0"/>
              <a:t>We’ve all been in situations where it doesn’t feel like one side doesn’t know what the other side needs/wants.</a:t>
            </a:r>
          </a:p>
          <a:p>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33</a:t>
            </a:fld>
            <a:endParaRPr lang="en-US"/>
          </a:p>
        </p:txBody>
      </p:sp>
    </p:spTree>
    <p:extLst>
      <p:ext uri="{BB962C8B-B14F-4D97-AF65-F5344CB8AC3E}">
        <p14:creationId xmlns:p14="http://schemas.microsoft.com/office/powerpoint/2010/main" val="2072999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can we do with all of this information?</a:t>
            </a:r>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34</a:t>
            </a:fld>
            <a:endParaRPr lang="en-US"/>
          </a:p>
        </p:txBody>
      </p:sp>
    </p:spTree>
    <p:extLst>
      <p:ext uri="{BB962C8B-B14F-4D97-AF65-F5344CB8AC3E}">
        <p14:creationId xmlns:p14="http://schemas.microsoft.com/office/powerpoint/2010/main" val="266088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find people that care about data being responsible for data </a:t>
            </a:r>
          </a:p>
          <a:p>
            <a:r>
              <a:rPr lang="en-US" dirty="0" smtClean="0">
                <a:effectLst/>
              </a:rPr>
              <a:t>find out who in leadership supports the data accountability and data responsibility cause</a:t>
            </a:r>
          </a:p>
          <a:p>
            <a:r>
              <a:rPr lang="en-US" dirty="0" smtClean="0">
                <a:effectLst/>
              </a:rPr>
              <a:t>figure out what the small wins will be and socialize them like it's a new Star Wars movie</a:t>
            </a:r>
          </a:p>
          <a:p>
            <a:r>
              <a:rPr lang="en-US" dirty="0" smtClean="0">
                <a:effectLst/>
              </a:rPr>
              <a:t>figure out what the culture is and how to get a few people to buy in </a:t>
            </a:r>
          </a:p>
          <a:p>
            <a:r>
              <a:rPr lang="en-US" dirty="0" smtClean="0">
                <a:effectLst/>
              </a:rPr>
              <a:t>push the right thing at all costs</a:t>
            </a:r>
          </a:p>
          <a:p>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35</a:t>
            </a:fld>
            <a:endParaRPr lang="en-US"/>
          </a:p>
        </p:txBody>
      </p:sp>
    </p:spTree>
    <p:extLst>
      <p:ext uri="{BB962C8B-B14F-4D97-AF65-F5344CB8AC3E}">
        <p14:creationId xmlns:p14="http://schemas.microsoft.com/office/powerpoint/2010/main" val="13380746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4 mins</a:t>
            </a:r>
          </a:p>
          <a:p>
            <a:r>
              <a:rPr lang="en-US" dirty="0" smtClean="0"/>
              <a:t>In conclusion here are the key takeaways</a:t>
            </a:r>
          </a:p>
          <a:p>
            <a:r>
              <a:rPr lang="en-US" dirty="0" smtClean="0"/>
              <a:t>Even though we might not have the luxury of starting at day one to make these change these are the things we can be thinking about our organizations and some potential starting points.</a:t>
            </a:r>
          </a:p>
          <a:p>
            <a:pPr lvl="1"/>
            <a:r>
              <a:rPr lang="en-US" dirty="0" smtClean="0"/>
              <a:t>We all have the same goal. We just play different roles in it. </a:t>
            </a:r>
          </a:p>
          <a:p>
            <a:pPr lvl="1"/>
            <a:r>
              <a:rPr lang="en-US" dirty="0" smtClean="0"/>
              <a:t>Some investment in time upfront, even if its addressing technical debt, can save countless hours and time in the future</a:t>
            </a:r>
          </a:p>
          <a:p>
            <a:pPr lvl="1"/>
            <a:r>
              <a:rPr lang="en-US" dirty="0" smtClean="0"/>
              <a:t>Are we violating any best practices in the sake of speed</a:t>
            </a:r>
          </a:p>
          <a:p>
            <a:pPr lvl="1"/>
            <a:r>
              <a:rPr lang="en-US" dirty="0" smtClean="0"/>
              <a:t>How can we gather the right people in the right place at the right time doing the right thing</a:t>
            </a:r>
          </a:p>
          <a:p>
            <a:pPr lvl="2"/>
            <a:r>
              <a:rPr lang="en-US" dirty="0" smtClean="0"/>
              <a:t>If you don’t have a data dictionary in place, is there someplace where this data can begin being consumed?</a:t>
            </a:r>
          </a:p>
          <a:p>
            <a:pPr lvl="2"/>
            <a:r>
              <a:rPr lang="en-US" dirty="0" smtClean="0"/>
              <a:t>How can you begin the index and catalog process? </a:t>
            </a:r>
          </a:p>
        </p:txBody>
      </p:sp>
      <p:sp>
        <p:nvSpPr>
          <p:cNvPr id="4" name="Slide Number Placeholder 3"/>
          <p:cNvSpPr>
            <a:spLocks noGrp="1"/>
          </p:cNvSpPr>
          <p:nvPr>
            <p:ph type="sldNum" sz="quarter" idx="10"/>
          </p:nvPr>
        </p:nvSpPr>
        <p:spPr/>
        <p:txBody>
          <a:bodyPr/>
          <a:lstStyle/>
          <a:p>
            <a:fld id="{287D6F54-D5C3-CF4A-A3C0-065A60F99629}" type="slidenum">
              <a:rPr lang="en-US" smtClean="0"/>
              <a:t>36</a:t>
            </a:fld>
            <a:endParaRPr lang="en-US"/>
          </a:p>
        </p:txBody>
      </p:sp>
    </p:spTree>
    <p:extLst>
      <p:ext uri="{BB962C8B-B14F-4D97-AF65-F5344CB8AC3E}">
        <p14:creationId xmlns:p14="http://schemas.microsoft.com/office/powerpoint/2010/main" val="20746608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can we do with all of this information?</a:t>
            </a:r>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37</a:t>
            </a:fld>
            <a:endParaRPr lang="en-US"/>
          </a:p>
        </p:txBody>
      </p:sp>
    </p:spTree>
    <p:extLst>
      <p:ext uri="{BB962C8B-B14F-4D97-AF65-F5344CB8AC3E}">
        <p14:creationId xmlns:p14="http://schemas.microsoft.com/office/powerpoint/2010/main" val="19850517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38</a:t>
            </a:fld>
            <a:endParaRPr lang="en-US"/>
          </a:p>
        </p:txBody>
      </p:sp>
    </p:spTree>
    <p:extLst>
      <p:ext uri="{BB962C8B-B14F-4D97-AF65-F5344CB8AC3E}">
        <p14:creationId xmlns:p14="http://schemas.microsoft.com/office/powerpoint/2010/main" val="1126986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sure to stop by the booth </a:t>
            </a:r>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39</a:t>
            </a:fld>
            <a:endParaRPr lang="en-US"/>
          </a:p>
        </p:txBody>
      </p:sp>
    </p:spTree>
    <p:extLst>
      <p:ext uri="{BB962C8B-B14F-4D97-AF65-F5344CB8AC3E}">
        <p14:creationId xmlns:p14="http://schemas.microsoft.com/office/powerpoint/2010/main" val="1865923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lvl="1"/>
            <a:r>
              <a:rPr lang="en-US" dirty="0" smtClean="0"/>
              <a:t>In case you were unsure we where</a:t>
            </a:r>
            <a:r>
              <a:rPr lang="en-US" baseline="0" dirty="0" smtClean="0"/>
              <a:t> are I’ve marked us and then the </a:t>
            </a:r>
            <a:r>
              <a:rPr lang="en-US" dirty="0" smtClean="0"/>
              <a:t>location of the </a:t>
            </a:r>
            <a:r>
              <a:rPr lang="en-US" dirty="0" err="1" smtClean="0"/>
              <a:t>CoverMyMeds</a:t>
            </a:r>
            <a:r>
              <a:rPr lang="en-US" baseline="0" dirty="0" smtClean="0"/>
              <a:t> </a:t>
            </a:r>
            <a:r>
              <a:rPr lang="en-US" dirty="0" smtClean="0"/>
              <a:t>booth</a:t>
            </a:r>
          </a:p>
          <a:p>
            <a:pPr lvl="2"/>
            <a:r>
              <a:rPr lang="en-US" dirty="0" smtClean="0"/>
              <a:t>If you stop by the booth you can pickup a pair of these awesome socks. </a:t>
            </a:r>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4</a:t>
            </a:fld>
            <a:endParaRPr lang="en-US"/>
          </a:p>
        </p:txBody>
      </p:sp>
    </p:spTree>
    <p:extLst>
      <p:ext uri="{BB962C8B-B14F-4D97-AF65-F5344CB8AC3E}">
        <p14:creationId xmlns:p14="http://schemas.microsoft.com/office/powerpoint/2010/main" val="14471290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40</a:t>
            </a:fld>
            <a:endParaRPr lang="en-US"/>
          </a:p>
        </p:txBody>
      </p:sp>
    </p:spTree>
    <p:extLst>
      <p:ext uri="{BB962C8B-B14F-4D97-AF65-F5344CB8AC3E}">
        <p14:creationId xmlns:p14="http://schemas.microsoft.com/office/powerpoint/2010/main" val="1034204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lvl="1"/>
            <a:r>
              <a:rPr lang="en-US" dirty="0" smtClean="0"/>
              <a:t>As you might have</a:t>
            </a:r>
            <a:r>
              <a:rPr lang="en-US" baseline="0" dirty="0" smtClean="0"/>
              <a:t> gathered from me already saying this or since this is a sponsor session or from the copyright information in the bottom right of my slides I work at </a:t>
            </a:r>
            <a:r>
              <a:rPr lang="en-US" baseline="0" dirty="0" err="1" smtClean="0"/>
              <a:t>CoverMyMeds</a:t>
            </a:r>
            <a:r>
              <a:rPr lang="en-US" baseline="0" dirty="0" smtClean="0"/>
              <a:t>. </a:t>
            </a:r>
          </a:p>
          <a:p>
            <a:pPr lvl="1"/>
            <a:endParaRPr lang="en-US" baseline="0" dirty="0" smtClean="0"/>
          </a:p>
          <a:p>
            <a:pPr lvl="1"/>
            <a:r>
              <a:rPr lang="en-US" baseline="0" dirty="0" smtClean="0"/>
              <a:t>I think it’s </a:t>
            </a:r>
            <a:r>
              <a:rPr lang="en-US" dirty="0" smtClean="0"/>
              <a:t>cool place to work but you don’t have to take my word</a:t>
            </a:r>
            <a:r>
              <a:rPr lang="en-US" baseline="0" dirty="0" smtClean="0"/>
              <a:t> for it </a:t>
            </a:r>
            <a:endParaRPr lang="en-US" dirty="0" smtClean="0"/>
          </a:p>
          <a:p>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5</a:t>
            </a:fld>
            <a:endParaRPr lang="en-US"/>
          </a:p>
        </p:txBody>
      </p:sp>
    </p:spTree>
    <p:extLst>
      <p:ext uri="{BB962C8B-B14F-4D97-AF65-F5344CB8AC3E}">
        <p14:creationId xmlns:p14="http://schemas.microsoft.com/office/powerpoint/2010/main" val="449252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title of today’s talk is ‘Do You Know What Happens to Your Data After You Create It’. </a:t>
            </a:r>
          </a:p>
          <a:p>
            <a:r>
              <a:rPr lang="en-US" dirty="0" smtClean="0"/>
              <a:t>What I do at CMM </a:t>
            </a:r>
          </a:p>
          <a:p>
            <a:pPr lvl="1"/>
            <a:r>
              <a:rPr lang="en-US" dirty="0" smtClean="0"/>
              <a:t>responsible for using ETL tools to move data around production and analytics environments. </a:t>
            </a:r>
          </a:p>
          <a:p>
            <a:pPr lvl="1"/>
            <a:r>
              <a:rPr lang="en-US" dirty="0" smtClean="0"/>
              <a:t>also responsible for bringing in outside data that didn’t originate with us. A simple example of that would be zip code data.</a:t>
            </a:r>
          </a:p>
          <a:p>
            <a:r>
              <a:rPr lang="en-US" dirty="0" err="1" smtClean="0"/>
              <a:t>Devs</a:t>
            </a:r>
            <a:r>
              <a:rPr lang="en-US" dirty="0" smtClean="0"/>
              <a:t>, Analysts, DBAs, Marketing, Product Owners, etc. </a:t>
            </a:r>
          </a:p>
          <a:p>
            <a:r>
              <a:rPr lang="en-US" dirty="0" smtClean="0"/>
              <a:t>From the time an idea is formulated to the time its launched- can we take a proactive approach to consumable data.</a:t>
            </a:r>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6</a:t>
            </a:fld>
            <a:endParaRPr lang="en-US"/>
          </a:p>
        </p:txBody>
      </p:sp>
    </p:spTree>
    <p:extLst>
      <p:ext uri="{BB962C8B-B14F-4D97-AF65-F5344CB8AC3E}">
        <p14:creationId xmlns:p14="http://schemas.microsoft.com/office/powerpoint/2010/main" val="250082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By taking a proactive approach to consumable data we can save our organization, as a whole, lots of time.</a:t>
            </a:r>
            <a:endParaRPr lang="en-US" dirty="0" smtClean="0"/>
          </a:p>
          <a:p>
            <a:endParaRPr lang="en-US" dirty="0" smtClean="0"/>
          </a:p>
          <a:p>
            <a:r>
              <a:rPr lang="en-US" dirty="0" smtClean="0"/>
              <a:t>By </a:t>
            </a:r>
            <a:r>
              <a:rPr lang="en-US" dirty="0" smtClean="0"/>
              <a:t>extension</a:t>
            </a:r>
            <a:r>
              <a:rPr lang="en-US" baseline="0" dirty="0" smtClean="0"/>
              <a:t> it will save us a lot of time too. </a:t>
            </a:r>
          </a:p>
          <a:p>
            <a:endParaRPr lang="en-US" baseline="0" dirty="0" smtClean="0"/>
          </a:p>
          <a:p>
            <a:r>
              <a:rPr lang="en-US" baseline="0" dirty="0" smtClean="0"/>
              <a:t>Less questions in the long run. </a:t>
            </a:r>
          </a:p>
          <a:p>
            <a:r>
              <a:rPr lang="en-US" baseline="0" dirty="0" smtClean="0"/>
              <a:t/>
            </a:r>
            <a:br>
              <a:rPr lang="en-US" baseline="0" dirty="0" smtClean="0"/>
            </a:br>
            <a:r>
              <a:rPr lang="en-US" baseline="0" dirty="0" smtClean="0"/>
              <a:t>More self serve setups</a:t>
            </a:r>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7</a:t>
            </a:fld>
            <a:endParaRPr lang="en-US"/>
          </a:p>
        </p:txBody>
      </p:sp>
    </p:spTree>
    <p:extLst>
      <p:ext uri="{BB962C8B-B14F-4D97-AF65-F5344CB8AC3E}">
        <p14:creationId xmlns:p14="http://schemas.microsoft.com/office/powerpoint/2010/main" val="879261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ts val="3300"/>
              </a:lnSpc>
              <a:buFont typeface="Arial" charset="0"/>
              <a:buChar char="•"/>
            </a:pPr>
            <a:r>
              <a:rPr lang="en-US" sz="1200" dirty="0" smtClean="0"/>
              <a:t>How being proactive can help</a:t>
            </a:r>
          </a:p>
          <a:p>
            <a:pPr marL="228600" indent="-228600">
              <a:lnSpc>
                <a:spcPts val="3300"/>
              </a:lnSpc>
              <a:buFont typeface="Arial" charset="0"/>
              <a:buChar char="•"/>
            </a:pPr>
            <a:r>
              <a:rPr lang="en-US" sz="1200" dirty="0" smtClean="0"/>
              <a:t>Common myths we tell ourselves</a:t>
            </a:r>
          </a:p>
          <a:p>
            <a:pPr marL="228600" indent="-228600">
              <a:lnSpc>
                <a:spcPts val="3300"/>
              </a:lnSpc>
              <a:buFont typeface="Arial" charset="0"/>
              <a:buChar char="•"/>
            </a:pPr>
            <a:r>
              <a:rPr lang="en-US" sz="1200" dirty="0" smtClean="0"/>
              <a:t>How we can get more from our data</a:t>
            </a:r>
          </a:p>
          <a:p>
            <a:pPr marL="228600" indent="-228600">
              <a:lnSpc>
                <a:spcPts val="3300"/>
              </a:lnSpc>
              <a:buFont typeface="Arial" charset="0"/>
              <a:buChar char="•"/>
            </a:pPr>
            <a:r>
              <a:rPr lang="en-US" sz="1200" dirty="0" smtClean="0"/>
              <a:t>Things most likely to cause a fight</a:t>
            </a:r>
          </a:p>
          <a:p>
            <a:pPr marL="228600" indent="-228600">
              <a:lnSpc>
                <a:spcPts val="3300"/>
              </a:lnSpc>
              <a:buFont typeface="Arial" charset="0"/>
              <a:buChar char="•"/>
            </a:pPr>
            <a:r>
              <a:rPr lang="en-US" sz="1200" dirty="0" smtClean="0"/>
              <a:t>Approach to creating data not much different than data retrieval </a:t>
            </a:r>
          </a:p>
          <a:p>
            <a:pPr marL="228600" indent="-228600">
              <a:lnSpc>
                <a:spcPts val="3300"/>
              </a:lnSpc>
              <a:buFont typeface="Arial" charset="0"/>
              <a:buChar char="•"/>
            </a:pPr>
            <a:r>
              <a:rPr lang="en-US" sz="1200" dirty="0" smtClean="0"/>
              <a:t>What can we do now?</a:t>
            </a:r>
          </a:p>
          <a:p>
            <a:pPr marL="228600" indent="-228600">
              <a:lnSpc>
                <a:spcPts val="3300"/>
              </a:lnSpc>
              <a:buFont typeface="Arial" charset="0"/>
              <a:buChar char="•"/>
            </a:pPr>
            <a:endParaRPr lang="en-US" sz="1200" dirty="0" smtClean="0"/>
          </a:p>
          <a:p>
            <a:pPr marL="228600" indent="-228600">
              <a:lnSpc>
                <a:spcPts val="3300"/>
              </a:lnSpc>
              <a:buFont typeface="Arial" charset="0"/>
              <a:buChar char="•"/>
            </a:pPr>
            <a:r>
              <a:rPr lang="en-US" sz="1200" dirty="0" smtClean="0"/>
              <a:t>I have 35 mins worth</a:t>
            </a:r>
            <a:r>
              <a:rPr lang="en-US" sz="1200" baseline="0" dirty="0" smtClean="0"/>
              <a:t> of talking for a 45 mins slot. This means we have time during the presentation that if you have any questions or comments we don’t have to wait to the end. </a:t>
            </a:r>
          </a:p>
          <a:p>
            <a:pPr marL="228600" indent="-228600">
              <a:lnSpc>
                <a:spcPts val="3300"/>
              </a:lnSpc>
              <a:buFont typeface="Arial" charset="0"/>
              <a:buChar char="•"/>
            </a:pPr>
            <a:r>
              <a:rPr lang="en-US" sz="1200" baseline="0" dirty="0" smtClean="0"/>
              <a:t>And to entice you I’ve brought some sweatshirts and beanies to give away. </a:t>
            </a:r>
          </a:p>
          <a:p>
            <a:pPr marL="228600" indent="-228600">
              <a:lnSpc>
                <a:spcPts val="3300"/>
              </a:lnSpc>
              <a:buFont typeface="Arial" charset="0"/>
              <a:buChar char="•"/>
            </a:pPr>
            <a:endParaRPr lang="en-US" sz="1200" dirty="0" smtClean="0"/>
          </a:p>
          <a:p>
            <a:pPr marL="171450" indent="-171450">
              <a:buFont typeface="Arial" charset="0"/>
              <a:buChar char="•"/>
            </a:pPr>
            <a:r>
              <a:rPr lang="en-US" sz="1200" baseline="0" dirty="0" smtClean="0"/>
              <a:t>I’ll also preface this with saying I don’t have all the answers. Only some of them. Some of you might feel scammed once you’ve sat through this. Some of you might even feel like you know less. You’re welcome. </a:t>
            </a:r>
          </a:p>
          <a:p>
            <a:pPr marL="171450" indent="-171450">
              <a:buFont typeface="Arial" charset="0"/>
              <a:buChar char="•"/>
            </a:pPr>
            <a:endParaRPr lang="en-US" sz="1200" dirty="0" smtClean="0"/>
          </a:p>
        </p:txBody>
      </p:sp>
      <p:sp>
        <p:nvSpPr>
          <p:cNvPr id="4" name="Slide Number Placeholder 3"/>
          <p:cNvSpPr>
            <a:spLocks noGrp="1"/>
          </p:cNvSpPr>
          <p:nvPr>
            <p:ph type="sldNum" sz="quarter" idx="10"/>
          </p:nvPr>
        </p:nvSpPr>
        <p:spPr/>
        <p:txBody>
          <a:bodyPr/>
          <a:lstStyle/>
          <a:p>
            <a:fld id="{287D6F54-D5C3-CF4A-A3C0-065A60F99629}" type="slidenum">
              <a:rPr lang="en-US" smtClean="0"/>
              <a:t>8</a:t>
            </a:fld>
            <a:endParaRPr lang="en-US"/>
          </a:p>
        </p:txBody>
      </p:sp>
    </p:spTree>
    <p:extLst>
      <p:ext uri="{BB962C8B-B14F-4D97-AF65-F5344CB8AC3E}">
        <p14:creationId xmlns:p14="http://schemas.microsoft.com/office/powerpoint/2010/main" val="1286116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organizations could just get more and better information, they could use data science and analytics to do amazing things. </a:t>
            </a:r>
          </a:p>
          <a:p>
            <a:endParaRPr lang="en-US" dirty="0" smtClean="0"/>
          </a:p>
          <a:p>
            <a:r>
              <a:rPr lang="en-US" dirty="0" smtClean="0"/>
              <a:t>But the journey from building a data warehouse, to getting clean data into it, to making sure it’s protected, to finally getting it into the right people’s hands is a long one.</a:t>
            </a:r>
          </a:p>
          <a:p>
            <a:endParaRPr lang="en-US" dirty="0" smtClean="0"/>
          </a:p>
          <a:p>
            <a:r>
              <a:rPr lang="en-US" dirty="0" smtClean="0"/>
              <a:t>Our </a:t>
            </a:r>
            <a:r>
              <a:rPr lang="en-US" dirty="0" smtClean="0"/>
              <a:t>modern</a:t>
            </a:r>
            <a:r>
              <a:rPr lang="en-US" baseline="0" dirty="0" smtClean="0"/>
              <a:t> </a:t>
            </a:r>
            <a:r>
              <a:rPr lang="en-US" dirty="0" smtClean="0"/>
              <a:t>tools make it easy to analyze the data and</a:t>
            </a:r>
            <a:r>
              <a:rPr lang="en-US" baseline="0" dirty="0" smtClean="0"/>
              <a:t> they are some of the best we’ve ever had</a:t>
            </a:r>
            <a:r>
              <a:rPr lang="en-US" dirty="0" smtClean="0"/>
              <a:t>, but for true self-serve, you have to make the data accessible. </a:t>
            </a:r>
          </a:p>
          <a:p>
            <a:endParaRPr lang="en-US" dirty="0" smtClean="0"/>
          </a:p>
          <a:p>
            <a:r>
              <a:rPr lang="en-US" dirty="0" smtClean="0"/>
              <a:t>You </a:t>
            </a:r>
            <a:r>
              <a:rPr lang="en-US" dirty="0" smtClean="0"/>
              <a:t>need to cleanse, index, and catalog the data so researchers can find it, and then protect private information. This “missing link” can lead to significant delays.</a:t>
            </a:r>
          </a:p>
          <a:p>
            <a:endParaRPr lang="en-US" dirty="0" smtClean="0"/>
          </a:p>
          <a:p>
            <a:r>
              <a:rPr lang="en-US" dirty="0" smtClean="0"/>
              <a:t>Many </a:t>
            </a:r>
            <a:r>
              <a:rPr lang="en-US" dirty="0" smtClean="0"/>
              <a:t>of these processes are manual and inefficient, when it doesn’t have to be.</a:t>
            </a:r>
          </a:p>
          <a:p>
            <a:pPr lvl="1"/>
            <a:r>
              <a:rPr lang="en-US" dirty="0" smtClean="0"/>
              <a:t>For example, one big challenge is just knowing what to ask for </a:t>
            </a:r>
          </a:p>
          <a:p>
            <a:pPr lvl="1"/>
            <a:r>
              <a:rPr lang="en-US" dirty="0" smtClean="0"/>
              <a:t>Suppose an analyst or researcher wants to conduct a particular investigation. They have to put in a dataset request to the analytics team, specifying inclusion/exclusion criteria and fields of interest. Once that dataset is produced, the investigation often leads to missing fields of interest. What initially seemed a straightforward request quickly bogs down to a cumbersome process that can take weeks.</a:t>
            </a:r>
          </a:p>
          <a:p>
            <a:r>
              <a:rPr lang="en-US" dirty="0" smtClean="0"/>
              <a:t>This is an example that you pay for this someplace. If it’s not addressed up front you’ll pay for it somewhere </a:t>
            </a:r>
          </a:p>
          <a:p>
            <a:endParaRPr lang="en-US" dirty="0"/>
          </a:p>
        </p:txBody>
      </p:sp>
      <p:sp>
        <p:nvSpPr>
          <p:cNvPr id="4" name="Slide Number Placeholder 3"/>
          <p:cNvSpPr>
            <a:spLocks noGrp="1"/>
          </p:cNvSpPr>
          <p:nvPr>
            <p:ph type="sldNum" sz="quarter" idx="10"/>
          </p:nvPr>
        </p:nvSpPr>
        <p:spPr/>
        <p:txBody>
          <a:bodyPr/>
          <a:lstStyle/>
          <a:p>
            <a:fld id="{287D6F54-D5C3-CF4A-A3C0-065A60F99629}" type="slidenum">
              <a:rPr lang="en-US" smtClean="0"/>
              <a:t>9</a:t>
            </a:fld>
            <a:endParaRPr lang="en-US"/>
          </a:p>
        </p:txBody>
      </p:sp>
    </p:spTree>
    <p:extLst>
      <p:ext uri="{BB962C8B-B14F-4D97-AF65-F5344CB8AC3E}">
        <p14:creationId xmlns:p14="http://schemas.microsoft.com/office/powerpoint/2010/main" val="338589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MyMeds2018_Main">
    <p:bg>
      <p:bgPr>
        <a:gradFill flip="none" rotWithShape="1">
          <a:gsLst>
            <a:gs pos="0">
              <a:schemeClr val="bg1"/>
            </a:gs>
            <a:gs pos="100000">
              <a:schemeClr val="bg1">
                <a:lumMod val="100000"/>
                <a:alpha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mtClean="0"/>
              <a:t>Click to edit Master title style</a:t>
            </a:r>
            <a:endParaRPr lang="en-US" dirty="0"/>
          </a:p>
        </p:txBody>
      </p:sp>
      <p:cxnSp>
        <p:nvCxnSpPr>
          <p:cNvPr id="17" name="Straight Connector 16"/>
          <p:cNvCxnSpPr/>
          <p:nvPr userDrawn="1"/>
        </p:nvCxnSpPr>
        <p:spPr>
          <a:xfrm>
            <a:off x="492125" y="457200"/>
            <a:ext cx="0" cy="544896"/>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1"/>
          </p:nvPr>
        </p:nvSpPr>
        <p:spPr>
          <a:xfrm>
            <a:off x="492125" y="1317625"/>
            <a:ext cx="11242675" cy="4711700"/>
          </a:xfrm>
        </p:spPr>
        <p:txBody>
          <a:bodyPr/>
          <a:lstStyle>
            <a:lvl1pPr marL="0" indent="0">
              <a:lnSpc>
                <a:spcPts val="2600"/>
              </a:lnSpc>
              <a:buNone/>
              <a:defRPr sz="2400"/>
            </a:lvl1pPr>
            <a:lvl2pPr>
              <a:lnSpc>
                <a:spcPts val="2600"/>
              </a:lnSpc>
              <a:defRPr sz="2000"/>
            </a:lvl2pPr>
            <a:lvl3pPr>
              <a:lnSpc>
                <a:spcPts val="2600"/>
              </a:lnSpc>
              <a:defRPr sz="2000"/>
            </a:lvl3pPr>
            <a:lvl4pPr>
              <a:lnSpc>
                <a:spcPts val="2600"/>
              </a:lnSpc>
              <a:defRPr sz="2000"/>
            </a:lvl4pPr>
            <a:lvl5pPr>
              <a:lnSpc>
                <a:spcPts val="2600"/>
              </a:lnSpc>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2"/>
          </p:nvPr>
        </p:nvSpPr>
        <p:spPr/>
        <p:txBody>
          <a:bodyPr/>
          <a:lstStyle/>
          <a:p>
            <a:r>
              <a:rPr lang="sk-SK" dirty="0" smtClean="0"/>
              <a:t>© 2018 </a:t>
            </a:r>
            <a:r>
              <a:rPr lang="en-US" dirty="0" err="1" smtClean="0"/>
              <a:t>CoverMyMeds</a:t>
            </a:r>
            <a:r>
              <a:rPr lang="en-US" dirty="0" smtClean="0"/>
              <a:t> LLC.</a:t>
            </a:r>
            <a:endParaRPr lang="en-US" dirty="0"/>
          </a:p>
        </p:txBody>
      </p:sp>
    </p:spTree>
    <p:extLst>
      <p:ext uri="{BB962C8B-B14F-4D97-AF65-F5344CB8AC3E}">
        <p14:creationId xmlns:p14="http://schemas.microsoft.com/office/powerpoint/2010/main" val="77295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MyMeds2018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Agenda</a:t>
            </a:r>
            <a:endParaRPr lang="en-US" dirty="0"/>
          </a:p>
        </p:txBody>
      </p:sp>
      <p:sp>
        <p:nvSpPr>
          <p:cNvPr id="4" name="Oval 3"/>
          <p:cNvSpPr/>
          <p:nvPr userDrawn="1"/>
        </p:nvSpPr>
        <p:spPr>
          <a:xfrm>
            <a:off x="1442026" y="2197100"/>
            <a:ext cx="2768600" cy="2768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5055752" y="2100225"/>
            <a:ext cx="4343400" cy="2962349"/>
          </a:xfrm>
          <a:prstGeom prst="rect">
            <a:avLst/>
          </a:prstGeom>
          <a:noFill/>
        </p:spPr>
        <p:txBody>
          <a:bodyPr wrap="square" lIns="0" tIns="0" rIns="0" bIns="0" rtlCol="0">
            <a:spAutoFit/>
          </a:bodyPr>
          <a:lstStyle/>
          <a:p>
            <a:pPr marL="228600" indent="-228600">
              <a:lnSpc>
                <a:spcPts val="3300"/>
              </a:lnSpc>
              <a:buFont typeface="Arial" charset="0"/>
              <a:buChar char="•"/>
            </a:pPr>
            <a:r>
              <a:rPr lang="en-US" sz="2000" dirty="0" smtClean="0"/>
              <a:t>Agenda item one</a:t>
            </a:r>
          </a:p>
          <a:p>
            <a:pPr marL="228600" indent="-228600">
              <a:lnSpc>
                <a:spcPts val="3300"/>
              </a:lnSpc>
              <a:buFont typeface="Arial" charset="0"/>
              <a:buChar char="•"/>
            </a:pPr>
            <a:r>
              <a:rPr lang="en-US" sz="2000" dirty="0" smtClean="0"/>
              <a:t>Agenda item two</a:t>
            </a:r>
          </a:p>
          <a:p>
            <a:pPr marL="228600" indent="-228600">
              <a:lnSpc>
                <a:spcPts val="3300"/>
              </a:lnSpc>
              <a:buFont typeface="Arial" charset="0"/>
              <a:buChar char="•"/>
            </a:pPr>
            <a:r>
              <a:rPr lang="en-US" sz="2000" dirty="0" smtClean="0"/>
              <a:t>Agenda item three</a:t>
            </a:r>
          </a:p>
          <a:p>
            <a:pPr marL="228600" indent="-228600">
              <a:lnSpc>
                <a:spcPts val="3300"/>
              </a:lnSpc>
              <a:buFont typeface="Arial" charset="0"/>
              <a:buChar char="•"/>
            </a:pPr>
            <a:r>
              <a:rPr lang="en-US" sz="2000" dirty="0" smtClean="0"/>
              <a:t>Agenda item four</a:t>
            </a:r>
          </a:p>
          <a:p>
            <a:pPr marL="228600" indent="-228600">
              <a:lnSpc>
                <a:spcPts val="3300"/>
              </a:lnSpc>
              <a:buFont typeface="Arial" charset="0"/>
              <a:buChar char="•"/>
            </a:pPr>
            <a:r>
              <a:rPr lang="en-US" sz="2000" dirty="0" smtClean="0"/>
              <a:t>Agenda item five</a:t>
            </a:r>
          </a:p>
          <a:p>
            <a:pPr marL="228600" indent="-228600">
              <a:lnSpc>
                <a:spcPts val="3300"/>
              </a:lnSpc>
              <a:buFont typeface="Arial" charset="0"/>
              <a:buChar char="•"/>
            </a:pPr>
            <a:r>
              <a:rPr lang="en-US" sz="2000" dirty="0" smtClean="0"/>
              <a:t>Agenda item six</a:t>
            </a:r>
          </a:p>
          <a:p>
            <a:pPr marL="228600" indent="-228600">
              <a:lnSpc>
                <a:spcPts val="3300"/>
              </a:lnSpc>
              <a:buFont typeface="Arial" charset="0"/>
              <a:buChar char="•"/>
            </a:pPr>
            <a:r>
              <a:rPr lang="en-US" sz="2000" dirty="0" smtClean="0"/>
              <a:t>Agenda item seven</a:t>
            </a:r>
            <a:endParaRPr lang="en-US" sz="2000"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2026" y="2197100"/>
            <a:ext cx="2768600" cy="2768600"/>
          </a:xfrm>
          <a:prstGeom prst="rect">
            <a:avLst/>
          </a:prstGeom>
        </p:spPr>
      </p:pic>
      <p:cxnSp>
        <p:nvCxnSpPr>
          <p:cNvPr id="7" name="Straight Connector 6"/>
          <p:cNvCxnSpPr/>
          <p:nvPr userDrawn="1"/>
        </p:nvCxnSpPr>
        <p:spPr>
          <a:xfrm>
            <a:off x="492125" y="457200"/>
            <a:ext cx="0" cy="544896"/>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Footer Placeholder 8"/>
          <p:cNvSpPr>
            <a:spLocks noGrp="1"/>
          </p:cNvSpPr>
          <p:nvPr>
            <p:ph type="ftr" sz="quarter" idx="10"/>
          </p:nvPr>
        </p:nvSpPr>
        <p:spPr/>
        <p:txBody>
          <a:bodyPr/>
          <a:lstStyle/>
          <a:p>
            <a:r>
              <a:rPr lang="sk-SK" dirty="0" smtClean="0"/>
              <a:t>© 2018 </a:t>
            </a:r>
            <a:r>
              <a:rPr lang="en-US" dirty="0" err="1" smtClean="0"/>
              <a:t>CoverMyMeds</a:t>
            </a:r>
            <a:r>
              <a:rPr lang="en-US" dirty="0" smtClean="0"/>
              <a:t> LLC.</a:t>
            </a:r>
            <a:endParaRPr lang="en-US" dirty="0"/>
          </a:p>
        </p:txBody>
      </p:sp>
    </p:spTree>
    <p:extLst>
      <p:ext uri="{BB962C8B-B14F-4D97-AF65-F5344CB8AC3E}">
        <p14:creationId xmlns:p14="http://schemas.microsoft.com/office/powerpoint/2010/main" val="716178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MyMeds2018_UserQuote">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504374" y="2336479"/>
            <a:ext cx="9189026" cy="2693045"/>
          </a:xfrm>
        </p:spPr>
        <p:txBody>
          <a:bodyPr>
            <a:spAutoFit/>
          </a:bodyPr>
          <a:lstStyle>
            <a:lvl1pPr algn="ctr">
              <a:lnSpc>
                <a:spcPts val="4200"/>
              </a:lnSpc>
              <a:defRPr sz="3500" baseline="0">
                <a:solidFill>
                  <a:schemeClr val="bg1"/>
                </a:solidFill>
              </a:defRPr>
            </a:lvl1pPr>
          </a:lstStyle>
          <a:p>
            <a:r>
              <a:rPr lang="en-US" dirty="0" smtClean="0"/>
              <a:t>User quote goes here.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Nulla</a:t>
            </a:r>
            <a:r>
              <a:rPr lang="en-US" dirty="0" smtClean="0"/>
              <a:t> </a:t>
            </a:r>
            <a:r>
              <a:rPr lang="en-US" dirty="0" err="1" smtClean="0"/>
              <a:t>fringilla</a:t>
            </a:r>
            <a:r>
              <a:rPr lang="en-US" dirty="0" smtClean="0"/>
              <a:t> </a:t>
            </a:r>
            <a:r>
              <a:rPr lang="en-US" dirty="0" err="1" smtClean="0"/>
              <a:t>mauris</a:t>
            </a:r>
            <a:r>
              <a:rPr lang="en-US" dirty="0" smtClean="0"/>
              <a:t> </a:t>
            </a:r>
            <a:r>
              <a:rPr lang="en-US" dirty="0" err="1" smtClean="0"/>
              <a:t>eget</a:t>
            </a:r>
            <a:r>
              <a:rPr lang="en-US" dirty="0" smtClean="0"/>
              <a:t> </a:t>
            </a:r>
            <a:r>
              <a:rPr lang="en-US" dirty="0" err="1" smtClean="0"/>
              <a:t>suscipit</a:t>
            </a:r>
            <a:r>
              <a:rPr lang="en-US" dirty="0" smtClean="0"/>
              <a:t> </a:t>
            </a:r>
            <a:r>
              <a:rPr lang="en-US" dirty="0" err="1" smtClean="0"/>
              <a:t>elementum</a:t>
            </a:r>
            <a:r>
              <a:rPr lang="en-US" dirty="0" smtClean="0"/>
              <a:t>. </a:t>
            </a:r>
            <a:r>
              <a:rPr lang="en-US" dirty="0" err="1" smtClean="0"/>
              <a:t>Vestibulum</a:t>
            </a:r>
            <a:r>
              <a:rPr lang="en-US" dirty="0" smtClean="0"/>
              <a:t> </a:t>
            </a:r>
            <a:r>
              <a:rPr lang="en-US" dirty="0" err="1" smtClean="0"/>
              <a:t>eleifend</a:t>
            </a:r>
            <a:r>
              <a:rPr lang="en-US" dirty="0" smtClean="0"/>
              <a:t> </a:t>
            </a:r>
            <a:r>
              <a:rPr lang="en-US" dirty="0" err="1" smtClean="0"/>
              <a:t>orci</a:t>
            </a:r>
            <a:r>
              <a:rPr lang="en-US" dirty="0" smtClean="0"/>
              <a:t> </a:t>
            </a:r>
            <a:r>
              <a:rPr lang="en-US" dirty="0" err="1" smtClean="0"/>
              <a:t>est</a:t>
            </a:r>
            <a:r>
              <a:rPr lang="en-US" dirty="0" smtClean="0"/>
              <a:t>, </a:t>
            </a:r>
            <a:r>
              <a:rPr lang="en-US" dirty="0" err="1" smtClean="0"/>
              <a:t>ut</a:t>
            </a:r>
            <a:r>
              <a:rPr lang="en-US" dirty="0" smtClean="0"/>
              <a:t> </a:t>
            </a:r>
            <a:r>
              <a:rPr lang="en-US" dirty="0" err="1" smtClean="0"/>
              <a:t>mattis</a:t>
            </a:r>
            <a:r>
              <a:rPr lang="en-US" dirty="0" smtClean="0"/>
              <a:t> ante </a:t>
            </a:r>
            <a:r>
              <a:rPr lang="en-US" dirty="0" err="1" smtClean="0"/>
              <a:t>viverra</a:t>
            </a:r>
            <a:r>
              <a:rPr lang="en-US" dirty="0" smtClean="0"/>
              <a:t> vel. </a:t>
            </a:r>
            <a:endParaRPr lang="en-US" dirty="0"/>
          </a:p>
        </p:txBody>
      </p:sp>
      <p:sp>
        <p:nvSpPr>
          <p:cNvPr id="4" name="Oval 3"/>
          <p:cNvSpPr/>
          <p:nvPr userDrawn="1"/>
        </p:nvSpPr>
        <p:spPr>
          <a:xfrm>
            <a:off x="5641687" y="961311"/>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5822209" y="1058834"/>
            <a:ext cx="553357" cy="1169551"/>
          </a:xfrm>
          <a:prstGeom prst="rect">
            <a:avLst/>
          </a:prstGeom>
          <a:noFill/>
        </p:spPr>
        <p:txBody>
          <a:bodyPr wrap="none" rtlCol="0">
            <a:spAutoFit/>
          </a:bodyPr>
          <a:lstStyle/>
          <a:p>
            <a:r>
              <a:rPr lang="en-US" sz="7000" dirty="0" smtClean="0">
                <a:solidFill>
                  <a:schemeClr val="accent1"/>
                </a:solidFill>
                <a:latin typeface="Georgia" charset="0"/>
                <a:ea typeface="Georgia" charset="0"/>
                <a:cs typeface="Georgia" charset="0"/>
              </a:rPr>
              <a:t>”</a:t>
            </a:r>
            <a:endParaRPr lang="en-US" sz="7000" dirty="0">
              <a:solidFill>
                <a:schemeClr val="accent1"/>
              </a:solidFill>
              <a:latin typeface="Georgia" charset="0"/>
              <a:ea typeface="Georgia" charset="0"/>
              <a:cs typeface="Georgia" charset="0"/>
            </a:endParaRPr>
          </a:p>
        </p:txBody>
      </p:sp>
      <p:sp>
        <p:nvSpPr>
          <p:cNvPr id="11" name="Text Placeholder 10"/>
          <p:cNvSpPr>
            <a:spLocks noGrp="1"/>
          </p:cNvSpPr>
          <p:nvPr>
            <p:ph type="body" sz="quarter" idx="10" hasCustomPrompt="1"/>
          </p:nvPr>
        </p:nvSpPr>
        <p:spPr>
          <a:xfrm>
            <a:off x="3425537" y="5490292"/>
            <a:ext cx="5346700" cy="249299"/>
          </a:xfrm>
        </p:spPr>
        <p:txBody>
          <a:bodyPr lIns="0" tIns="0" rIns="0" bIns="0">
            <a:spAutoFit/>
          </a:bodyPr>
          <a:lstStyle>
            <a:lvl1pPr marL="0" indent="0" algn="ctr">
              <a:buNone/>
              <a:defRPr sz="1800">
                <a:solidFill>
                  <a:schemeClr val="bg1"/>
                </a:solidFill>
              </a:defRPr>
            </a:lvl1pPr>
          </a:lstStyle>
          <a:p>
            <a:pPr lvl="0"/>
            <a:r>
              <a:rPr lang="en-US" dirty="0" smtClean="0"/>
              <a:t>- Person’s Name, Job Title</a:t>
            </a:r>
            <a:endParaRPr lang="en-US" dirty="0"/>
          </a:p>
        </p:txBody>
      </p:sp>
    </p:spTree>
    <p:extLst>
      <p:ext uri="{BB962C8B-B14F-4D97-AF65-F5344CB8AC3E}">
        <p14:creationId xmlns:p14="http://schemas.microsoft.com/office/powerpoint/2010/main" val="1730469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MyMeds2018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457200" y="3416300"/>
            <a:ext cx="11277600" cy="784830"/>
          </a:xfrm>
        </p:spPr>
        <p:txBody>
          <a:bodyPr>
            <a:spAutoFit/>
          </a:bodyPr>
          <a:lstStyle>
            <a:lvl1pPr marL="0" indent="0" algn="ctr">
              <a:buNone/>
              <a:defRPr sz="5000">
                <a:solidFill>
                  <a:schemeClr val="bg1"/>
                </a:solidFill>
                <a:latin typeface="Georgia" charset="0"/>
                <a:ea typeface="Georgia" charset="0"/>
                <a:cs typeface="Georgia" charset="0"/>
              </a:defRPr>
            </a:lvl1pPr>
            <a:lvl2pPr>
              <a:defRPr sz="4000">
                <a:latin typeface="Georgia" charset="0"/>
                <a:ea typeface="Georgia" charset="0"/>
                <a:cs typeface="Georgia" charset="0"/>
              </a:defRPr>
            </a:lvl2pPr>
            <a:lvl3pPr>
              <a:defRPr sz="4000">
                <a:latin typeface="Georgia" charset="0"/>
                <a:ea typeface="Georgia" charset="0"/>
                <a:cs typeface="Georgia" charset="0"/>
              </a:defRPr>
            </a:lvl3pPr>
            <a:lvl4pPr>
              <a:defRPr sz="4000">
                <a:latin typeface="Georgia" charset="0"/>
                <a:ea typeface="Georgia" charset="0"/>
                <a:cs typeface="Georgia" charset="0"/>
              </a:defRPr>
            </a:lvl4pPr>
            <a:lvl5pPr>
              <a:defRPr sz="4000">
                <a:latin typeface="Georgia" charset="0"/>
                <a:ea typeface="Georgia" charset="0"/>
                <a:cs typeface="Georgia" charset="0"/>
              </a:defRPr>
            </a:lvl5pPr>
          </a:lstStyle>
          <a:p>
            <a:pPr lvl="0"/>
            <a:r>
              <a:rPr lang="en-US" dirty="0" smtClean="0"/>
              <a:t>Insert Slide Deck Title Here</a:t>
            </a:r>
          </a:p>
        </p:txBody>
      </p:sp>
      <p:sp>
        <p:nvSpPr>
          <p:cNvPr id="4" name="Rectangle 3"/>
          <p:cNvSpPr/>
          <p:nvPr userDrawn="1"/>
        </p:nvSpPr>
        <p:spPr>
          <a:xfrm>
            <a:off x="0" y="0"/>
            <a:ext cx="12192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495800" y="307415"/>
            <a:ext cx="3200400" cy="528170"/>
          </a:xfrm>
          <a:prstGeom prst="rect">
            <a:avLst/>
          </a:prstGeom>
        </p:spPr>
      </p:pic>
      <p:sp>
        <p:nvSpPr>
          <p:cNvPr id="8" name="Text Placeholder 7"/>
          <p:cNvSpPr>
            <a:spLocks noGrp="1"/>
          </p:cNvSpPr>
          <p:nvPr>
            <p:ph type="body" sz="quarter" idx="11" hasCustomPrompt="1"/>
          </p:nvPr>
        </p:nvSpPr>
        <p:spPr>
          <a:xfrm>
            <a:off x="1612900" y="4200525"/>
            <a:ext cx="8966200" cy="371475"/>
          </a:xfrm>
        </p:spPr>
        <p:txBody>
          <a:bodyPr lIns="0" tIns="91440" rIns="0" bIns="0">
            <a:normAutofit/>
          </a:bodyPr>
          <a:lstStyle>
            <a:lvl1pPr marL="0" indent="0" algn="ctr">
              <a:buNone/>
              <a:defRPr sz="2400" baseline="0">
                <a:solidFill>
                  <a:schemeClr val="bg1"/>
                </a:solidFill>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smtClean="0"/>
              <a:t>Slide deck subtitle here</a:t>
            </a:r>
          </a:p>
        </p:txBody>
      </p:sp>
    </p:spTree>
    <p:extLst>
      <p:ext uri="{BB962C8B-B14F-4D97-AF65-F5344CB8AC3E}">
        <p14:creationId xmlns:p14="http://schemas.microsoft.com/office/powerpoint/2010/main" val="742794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MyMeds2018_SectionDivi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95800" y="307415"/>
            <a:ext cx="3200400" cy="528170"/>
          </a:xfrm>
          <a:prstGeom prst="rect">
            <a:avLst/>
          </a:prstGeom>
        </p:spPr>
      </p:pic>
      <p:sp>
        <p:nvSpPr>
          <p:cNvPr id="5" name="Text Placeholder 2"/>
          <p:cNvSpPr>
            <a:spLocks noGrp="1"/>
          </p:cNvSpPr>
          <p:nvPr>
            <p:ph type="body" sz="quarter" idx="10" hasCustomPrompt="1"/>
          </p:nvPr>
        </p:nvSpPr>
        <p:spPr>
          <a:xfrm>
            <a:off x="457200" y="2503269"/>
            <a:ext cx="11277600" cy="646331"/>
          </a:xfrm>
        </p:spPr>
        <p:txBody>
          <a:bodyPr>
            <a:spAutoFit/>
          </a:bodyPr>
          <a:lstStyle>
            <a:lvl1pPr marL="0" indent="0" algn="ctr">
              <a:buNone/>
              <a:defRPr sz="4000">
                <a:solidFill>
                  <a:schemeClr val="tx1"/>
                </a:solidFill>
                <a:latin typeface="Georgia" charset="0"/>
                <a:ea typeface="Georgia" charset="0"/>
                <a:cs typeface="Georgia" charset="0"/>
              </a:defRPr>
            </a:lvl1pPr>
            <a:lvl2pPr>
              <a:defRPr sz="4000">
                <a:latin typeface="Georgia" charset="0"/>
                <a:ea typeface="Georgia" charset="0"/>
                <a:cs typeface="Georgia" charset="0"/>
              </a:defRPr>
            </a:lvl2pPr>
            <a:lvl3pPr>
              <a:defRPr sz="4000">
                <a:latin typeface="Georgia" charset="0"/>
                <a:ea typeface="Georgia" charset="0"/>
                <a:cs typeface="Georgia" charset="0"/>
              </a:defRPr>
            </a:lvl3pPr>
            <a:lvl4pPr>
              <a:defRPr sz="4000">
                <a:latin typeface="Georgia" charset="0"/>
                <a:ea typeface="Georgia" charset="0"/>
                <a:cs typeface="Georgia" charset="0"/>
              </a:defRPr>
            </a:lvl4pPr>
            <a:lvl5pPr>
              <a:defRPr sz="4000">
                <a:latin typeface="Georgia" charset="0"/>
                <a:ea typeface="Georgia" charset="0"/>
                <a:cs typeface="Georgia" charset="0"/>
              </a:defRPr>
            </a:lvl5pPr>
          </a:lstStyle>
          <a:p>
            <a:pPr lvl="0"/>
            <a:r>
              <a:rPr lang="en-US" dirty="0" smtClean="0"/>
              <a:t>Insert Section Title Here</a:t>
            </a:r>
          </a:p>
        </p:txBody>
      </p:sp>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66800" y="4114800"/>
            <a:ext cx="10058400" cy="2743200"/>
          </a:xfrm>
          <a:prstGeom prst="rect">
            <a:avLst/>
          </a:prstGeom>
        </p:spPr>
      </p:pic>
    </p:spTree>
    <p:extLst>
      <p:ext uri="{BB962C8B-B14F-4D97-AF65-F5344CB8AC3E}">
        <p14:creationId xmlns:p14="http://schemas.microsoft.com/office/powerpoint/2010/main" val="1611361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2726" y="484900"/>
            <a:ext cx="11042073" cy="553998"/>
          </a:xfrm>
          <a:prstGeom prst="rect">
            <a:avLst/>
          </a:prstGeom>
        </p:spPr>
        <p:txBody>
          <a:bodyPr vert="horz" wrap="square" lIns="0" tIns="0" rIns="0" bIns="0" rtlCol="0" anchor="ctr">
            <a:spAutoFit/>
          </a:bodyPr>
          <a:lstStyle/>
          <a:p>
            <a:r>
              <a:rPr lang="en-US" dirty="0" smtClean="0"/>
              <a:t>Slide Title Goes Here</a:t>
            </a:r>
            <a:endParaRPr lang="en-US" dirty="0"/>
          </a:p>
        </p:txBody>
      </p:sp>
      <p:sp>
        <p:nvSpPr>
          <p:cNvPr id="3" name="Text Placeholder 2"/>
          <p:cNvSpPr>
            <a:spLocks noGrp="1"/>
          </p:cNvSpPr>
          <p:nvPr>
            <p:ph type="body" idx="1"/>
          </p:nvPr>
        </p:nvSpPr>
        <p:spPr>
          <a:xfrm>
            <a:off x="457200" y="1316182"/>
            <a:ext cx="11277600" cy="4860781"/>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smtClean="0">
                <a:ln>
                  <a:noFill/>
                </a:ln>
                <a:solidFill>
                  <a:srgbClr val="000000"/>
                </a:solidFill>
                <a:effectLst/>
                <a:uLnTx/>
                <a:uFillTx/>
                <a:latin typeface="+mn-lt"/>
                <a:ea typeface="+mn-ea"/>
                <a:cs typeface="+mn-cs"/>
              </a:rPr>
              <a:t>Click to edit Master text styles</a:t>
            </a:r>
          </a:p>
          <a:p>
            <a:pPr marL="2286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smtClean="0">
                <a:ln>
                  <a:noFill/>
                </a:ln>
                <a:solidFill>
                  <a:srgbClr val="000000"/>
                </a:solidFill>
                <a:effectLst/>
                <a:uLnTx/>
                <a:uFillTx/>
                <a:latin typeface="+mn-lt"/>
                <a:ea typeface="+mn-ea"/>
                <a:cs typeface="+mn-cs"/>
              </a:rPr>
              <a:t>Second level</a:t>
            </a:r>
          </a:p>
          <a:p>
            <a:pPr marL="228600" marR="0" lvl="2"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smtClean="0">
                <a:ln>
                  <a:noFill/>
                </a:ln>
                <a:solidFill>
                  <a:srgbClr val="000000"/>
                </a:solidFill>
                <a:effectLst/>
                <a:uLnTx/>
                <a:uFillTx/>
                <a:latin typeface="+mn-lt"/>
                <a:ea typeface="+mn-ea"/>
                <a:cs typeface="+mn-cs"/>
              </a:rPr>
              <a:t>Third level</a:t>
            </a:r>
          </a:p>
          <a:p>
            <a:pPr marL="228600" marR="0" lvl="3"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smtClean="0">
                <a:ln>
                  <a:noFill/>
                </a:ln>
                <a:solidFill>
                  <a:srgbClr val="000000"/>
                </a:solidFill>
                <a:effectLst/>
                <a:uLnTx/>
                <a:uFillTx/>
                <a:latin typeface="+mn-lt"/>
                <a:ea typeface="+mn-ea"/>
                <a:cs typeface="+mn-cs"/>
              </a:rPr>
              <a:t>Fourth level</a:t>
            </a:r>
          </a:p>
          <a:p>
            <a:pPr marL="228600" marR="0" lvl="4"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smtClean="0">
                <a:ln>
                  <a:noFill/>
                </a:ln>
                <a:solidFill>
                  <a:srgbClr val="000000"/>
                </a:solidFill>
                <a:effectLst/>
                <a:uLnTx/>
                <a:uFillTx/>
                <a:latin typeface="+mn-lt"/>
                <a:ea typeface="+mn-ea"/>
                <a:cs typeface="+mn-cs"/>
              </a:rPr>
              <a:t>Fifth level</a:t>
            </a:r>
            <a:endParaRPr kumimoji="0" lang="en-US" sz="1800" b="0" i="0" u="none" strike="noStrike" kern="1200" cap="none" spc="0" normalizeH="0" baseline="0" noProof="0" dirty="0">
              <a:ln>
                <a:noFill/>
              </a:ln>
              <a:solidFill>
                <a:srgbClr val="000000"/>
              </a:solidFill>
              <a:effectLst/>
              <a:uLnTx/>
              <a:uFillTx/>
              <a:latin typeface="+mn-lt"/>
              <a:ea typeface="+mn-ea"/>
              <a:cs typeface="+mn-cs"/>
            </a:endParaRPr>
          </a:p>
        </p:txBody>
      </p:sp>
      <p:sp>
        <p:nvSpPr>
          <p:cNvPr id="6" name="Footer Placeholder 5"/>
          <p:cNvSpPr>
            <a:spLocks noGrp="1"/>
          </p:cNvSpPr>
          <p:nvPr>
            <p:ph type="ftr" sz="quarter" idx="3"/>
          </p:nvPr>
        </p:nvSpPr>
        <p:spPr>
          <a:xfrm>
            <a:off x="7619999" y="6356350"/>
            <a:ext cx="4114800" cy="365125"/>
          </a:xfrm>
          <a:prstGeom prst="rect">
            <a:avLst/>
          </a:prstGeom>
        </p:spPr>
        <p:txBody>
          <a:bodyPr vert="horz" lIns="0" tIns="0" rIns="0" bIns="0" rtlCol="0" anchor="ctr"/>
          <a:lstStyle>
            <a:lvl1pPr algn="r">
              <a:defRPr sz="1200">
                <a:solidFill>
                  <a:schemeClr val="accent5"/>
                </a:solidFill>
              </a:defRPr>
            </a:lvl1pPr>
          </a:lstStyle>
          <a:p>
            <a:r>
              <a:rPr lang="sk-SK" dirty="0" smtClean="0"/>
              <a:t>© 2018 </a:t>
            </a:r>
            <a:r>
              <a:rPr lang="en-US" dirty="0" err="1" smtClean="0"/>
              <a:t>CoverMyMeds</a:t>
            </a:r>
            <a:r>
              <a:rPr lang="en-US" dirty="0" smtClean="0"/>
              <a:t> LLC.</a:t>
            </a:r>
            <a:endParaRPr lang="en-US" dirty="0"/>
          </a:p>
        </p:txBody>
      </p:sp>
    </p:spTree>
    <p:extLst>
      <p:ext uri="{BB962C8B-B14F-4D97-AF65-F5344CB8AC3E}">
        <p14:creationId xmlns:p14="http://schemas.microsoft.com/office/powerpoint/2010/main" val="1015417971"/>
      </p:ext>
    </p:extLst>
  </p:cSld>
  <p:clrMap bg1="lt1" tx1="dk1" bg2="lt2" tx2="dk2" accent1="accent1" accent2="accent2" accent3="accent3" accent4="accent4" accent5="accent5" accent6="accent6" hlink="hlink" folHlink="folHlink"/>
  <p:sldLayoutIdLst>
    <p:sldLayoutId id="2147483745" r:id="rId1"/>
    <p:sldLayoutId id="2147483750" r:id="rId2"/>
    <p:sldLayoutId id="2147483746" r:id="rId3"/>
    <p:sldLayoutId id="2147483747" r:id="rId4"/>
    <p:sldLayoutId id="2147483748" r:id="rId5"/>
  </p:sldLayoutIdLst>
  <mc:AlternateContent xmlns:mc="http://schemas.openxmlformats.org/markup-compatibility/2006" xmlns:p14="http://schemas.microsoft.com/office/powerpoint/2010/main">
    <mc:Choice Requires="p14">
      <p:transition p14:dur="0"/>
    </mc:Choice>
    <mc:Fallback xmlns="">
      <p:transition/>
    </mc:Fallback>
  </mc:AlternateContent>
  <p:hf sldNum="0" hdr="0" dt="0"/>
  <p:txStyles>
    <p:titleStyle>
      <a:lvl1pPr algn="l" defTabSz="914400" rtl="0" eaLnBrk="1" latinLnBrk="0" hangingPunct="1">
        <a:lnSpc>
          <a:spcPct val="90000"/>
        </a:lnSpc>
        <a:spcBef>
          <a:spcPct val="0"/>
        </a:spcBef>
        <a:buNone/>
        <a:defRPr sz="4000" kern="1200">
          <a:solidFill>
            <a:schemeClr val="tx1"/>
          </a:solidFill>
          <a:latin typeface="Georgia" charset="0"/>
          <a:ea typeface="Georgia" charset="0"/>
          <a:cs typeface="Georgia"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800" kern="1200">
          <a:solidFill>
            <a:schemeClr val="tx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400" kern="1200">
          <a:solidFill>
            <a:schemeClr val="tx1"/>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kern="1200">
          <a:solidFill>
            <a:schemeClr val="tx1"/>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88" userDrawn="1">
          <p15:clr>
            <a:srgbClr val="F26B43"/>
          </p15:clr>
        </p15:guide>
        <p15:guide id="4" pos="7392" userDrawn="1">
          <p15:clr>
            <a:srgbClr val="F26B43"/>
          </p15:clr>
        </p15:guide>
        <p15:guide id="5" orient="horz" pos="288" userDrawn="1">
          <p15:clr>
            <a:srgbClr val="F26B43"/>
          </p15:clr>
        </p15:guide>
        <p15:guide id="6"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github.com/gharmonjr/codemash"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5.gif"/></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github.com/gharmonjr/codemash"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e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jpg"/><Relationship Id="rId9" Type="http://schemas.openxmlformats.org/officeDocument/2006/relationships/image" Target="../media/image13.jp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9610" y="3405667"/>
            <a:ext cx="11277600" cy="784830"/>
          </a:xfrm>
        </p:spPr>
        <p:txBody>
          <a:bodyPr/>
          <a:lstStyle/>
          <a:p>
            <a:r>
              <a:rPr lang="en-US" dirty="0" smtClean="0"/>
              <a:t>Welcome</a:t>
            </a:r>
            <a:endParaRPr lang="en-US" dirty="0"/>
          </a:p>
        </p:txBody>
      </p:sp>
    </p:spTree>
    <p:extLst>
      <p:ext uri="{BB962C8B-B14F-4D97-AF65-F5344CB8AC3E}">
        <p14:creationId xmlns:p14="http://schemas.microsoft.com/office/powerpoint/2010/main" val="1233805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a:xfrm>
            <a:off x="7619999" y="6366983"/>
            <a:ext cx="4114800" cy="365125"/>
          </a:xfrm>
        </p:spPr>
        <p:txBody>
          <a:bodyPr/>
          <a:lstStyle/>
          <a:p>
            <a:r>
              <a:rPr lang="en-US" dirty="0" smtClean="0"/>
              <a:t>© 2018 </a:t>
            </a:r>
            <a:r>
              <a:rPr lang="en-US" dirty="0" err="1" smtClean="0"/>
              <a:t>CoverMyMeds</a:t>
            </a:r>
            <a:r>
              <a:rPr lang="en-US" dirty="0" smtClean="0"/>
              <a:t> LLC.</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700" y="609600"/>
            <a:ext cx="3530600" cy="5626100"/>
          </a:xfrm>
          <a:prstGeom prst="rect">
            <a:avLst/>
          </a:prstGeom>
        </p:spPr>
      </p:pic>
    </p:spTree>
    <p:extLst>
      <p:ext uri="{BB962C8B-B14F-4D97-AF65-F5344CB8AC3E}">
        <p14:creationId xmlns:p14="http://schemas.microsoft.com/office/powerpoint/2010/main" val="747785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a:xfrm>
            <a:off x="7619999" y="6366983"/>
            <a:ext cx="4114800" cy="365125"/>
          </a:xfrm>
        </p:spPr>
        <p:txBody>
          <a:bodyPr/>
          <a:lstStyle/>
          <a:p>
            <a:r>
              <a:rPr lang="en-US" dirty="0" smtClean="0"/>
              <a:t>© 2018 </a:t>
            </a:r>
            <a:r>
              <a:rPr lang="en-US" dirty="0" err="1" smtClean="0"/>
              <a:t>CoverMyMeds</a:t>
            </a:r>
            <a:r>
              <a:rPr lang="en-US" dirty="0" smtClean="0"/>
              <a:t> LLC.</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0" y="1333500"/>
            <a:ext cx="6350000" cy="4191000"/>
          </a:xfrm>
          <a:prstGeom prst="rect">
            <a:avLst/>
          </a:prstGeom>
        </p:spPr>
      </p:pic>
    </p:spTree>
    <p:extLst>
      <p:ext uri="{BB962C8B-B14F-4D97-AF65-F5344CB8AC3E}">
        <p14:creationId xmlns:p14="http://schemas.microsoft.com/office/powerpoint/2010/main" val="222428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more from our data</a:t>
            </a:r>
            <a:endParaRPr lang="en-US" dirty="0"/>
          </a:p>
        </p:txBody>
      </p:sp>
      <p:sp>
        <p:nvSpPr>
          <p:cNvPr id="4" name="TextBox 3"/>
          <p:cNvSpPr txBox="1"/>
          <p:nvPr/>
        </p:nvSpPr>
        <p:spPr>
          <a:xfrm>
            <a:off x="692726" y="1402383"/>
            <a:ext cx="11042073" cy="307777"/>
          </a:xfrm>
          <a:prstGeom prst="rect">
            <a:avLst/>
          </a:prstGeom>
          <a:noFill/>
        </p:spPr>
        <p:txBody>
          <a:bodyPr wrap="square" lIns="0" tIns="0" rIns="0" bIns="0" rtlCol="0">
            <a:spAutoFit/>
          </a:bodyPr>
          <a:lstStyle/>
          <a:p>
            <a:r>
              <a:rPr lang="en-US" sz="2000" dirty="0" smtClean="0"/>
              <a:t>Can we make data more consumable with some up front effort </a:t>
            </a:r>
            <a:endParaRPr lang="en-US" sz="2000" dirty="0"/>
          </a:p>
        </p:txBody>
      </p:sp>
      <p:sp>
        <p:nvSpPr>
          <p:cNvPr id="5" name="TextBox 4"/>
          <p:cNvSpPr txBox="1"/>
          <p:nvPr/>
        </p:nvSpPr>
        <p:spPr>
          <a:xfrm>
            <a:off x="2171700" y="2804343"/>
            <a:ext cx="9169397" cy="615553"/>
          </a:xfrm>
          <a:prstGeom prst="rect">
            <a:avLst/>
          </a:prstGeom>
          <a:noFill/>
        </p:spPr>
        <p:txBody>
          <a:bodyPr wrap="square" lIns="0" tIns="0" rIns="0" bIns="0" rtlCol="0">
            <a:spAutoFit/>
          </a:bodyPr>
          <a:lstStyle/>
          <a:p>
            <a:r>
              <a:rPr lang="en-US" sz="2000" dirty="0" smtClean="0">
                <a:latin typeface="+mj-lt"/>
              </a:rPr>
              <a:t>Getting All The Data In One Place: </a:t>
            </a:r>
            <a:r>
              <a:rPr lang="en-US" sz="2000" dirty="0" smtClean="0"/>
              <a:t>Do we know where this data is stored? Is it the most recent copy?</a:t>
            </a:r>
          </a:p>
        </p:txBody>
      </p:sp>
      <p:sp>
        <p:nvSpPr>
          <p:cNvPr id="6" name="TextBox 5"/>
          <p:cNvSpPr txBox="1"/>
          <p:nvPr/>
        </p:nvSpPr>
        <p:spPr>
          <a:xfrm>
            <a:off x="2171699" y="3798972"/>
            <a:ext cx="9169397" cy="615553"/>
          </a:xfrm>
          <a:prstGeom prst="rect">
            <a:avLst/>
          </a:prstGeom>
          <a:noFill/>
        </p:spPr>
        <p:txBody>
          <a:bodyPr wrap="square" lIns="0" tIns="0" rIns="0" bIns="0" rtlCol="0">
            <a:spAutoFit/>
          </a:bodyPr>
          <a:lstStyle/>
          <a:p>
            <a:r>
              <a:rPr lang="en-US" sz="2000" dirty="0" smtClean="0">
                <a:latin typeface="+mj-lt"/>
              </a:rPr>
              <a:t>Index And Catalog: </a:t>
            </a:r>
            <a:r>
              <a:rPr lang="en-US" sz="2000" dirty="0"/>
              <a:t>C</a:t>
            </a:r>
            <a:r>
              <a:rPr lang="en-US" sz="2000" dirty="0" smtClean="0"/>
              <a:t>reating resources to help drive accountability and Data governance</a:t>
            </a:r>
            <a:endParaRPr lang="en-US" sz="2000" dirty="0"/>
          </a:p>
        </p:txBody>
      </p:sp>
      <p:sp>
        <p:nvSpPr>
          <p:cNvPr id="10" name="Footer Placeholder 9"/>
          <p:cNvSpPr>
            <a:spLocks noGrp="1"/>
          </p:cNvSpPr>
          <p:nvPr>
            <p:ph type="ftr" sz="quarter" idx="12"/>
          </p:nvPr>
        </p:nvSpPr>
        <p:spPr/>
        <p:txBody>
          <a:bodyPr/>
          <a:lstStyle/>
          <a:p>
            <a:r>
              <a:rPr lang="sk-SK" dirty="0" smtClean="0"/>
              <a:t>© 2018 </a:t>
            </a:r>
            <a:r>
              <a:rPr lang="en-US" dirty="0" err="1" smtClean="0"/>
              <a:t>CoverMyMeds</a:t>
            </a:r>
            <a:r>
              <a:rPr lang="en-US" dirty="0" smtClean="0"/>
              <a:t> LLC.</a:t>
            </a:r>
            <a:endParaRPr lang="en-US" dirty="0"/>
          </a:p>
        </p:txBody>
      </p:sp>
      <p:sp>
        <p:nvSpPr>
          <p:cNvPr id="3" name="TextBox 2"/>
          <p:cNvSpPr txBox="1"/>
          <p:nvPr/>
        </p:nvSpPr>
        <p:spPr>
          <a:xfrm>
            <a:off x="2296633" y="4901609"/>
            <a:ext cx="184731" cy="369332"/>
          </a:xfrm>
          <a:prstGeom prst="rect">
            <a:avLst/>
          </a:prstGeom>
          <a:noFill/>
        </p:spPr>
        <p:txBody>
          <a:bodyPr wrap="none" rtlCol="0">
            <a:spAutoFit/>
          </a:bodyPr>
          <a:lstStyle/>
          <a:p>
            <a:endParaRPr lang="en-US" dirty="0"/>
          </a:p>
        </p:txBody>
      </p:sp>
      <p:sp>
        <p:nvSpPr>
          <p:cNvPr id="13" name="TextBox 12"/>
          <p:cNvSpPr txBox="1"/>
          <p:nvPr/>
        </p:nvSpPr>
        <p:spPr>
          <a:xfrm>
            <a:off x="2171699" y="4876721"/>
            <a:ext cx="9169397" cy="615553"/>
          </a:xfrm>
          <a:prstGeom prst="rect">
            <a:avLst/>
          </a:prstGeom>
          <a:noFill/>
        </p:spPr>
        <p:txBody>
          <a:bodyPr wrap="square" lIns="0" tIns="0" rIns="0" bIns="0" rtlCol="0">
            <a:spAutoFit/>
          </a:bodyPr>
          <a:lstStyle/>
          <a:p>
            <a:r>
              <a:rPr lang="en-US" sz="2000" dirty="0" smtClean="0">
                <a:latin typeface="+mj-lt"/>
              </a:rPr>
              <a:t>Control Access At The Data Level: </a:t>
            </a:r>
            <a:r>
              <a:rPr lang="en-US" sz="2000" dirty="0"/>
              <a:t>This is important because not everyone needs access to all data </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39" y="2632001"/>
            <a:ext cx="900928" cy="899436"/>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39" y="3657030"/>
            <a:ext cx="900928" cy="899436"/>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39" y="4690969"/>
            <a:ext cx="900928" cy="899436"/>
          </a:xfrm>
          <a:prstGeom prst="rect">
            <a:avLst/>
          </a:prstGeom>
        </p:spPr>
      </p:pic>
    </p:spTree>
    <p:extLst>
      <p:ext uri="{BB962C8B-B14F-4D97-AF65-F5344CB8AC3E}">
        <p14:creationId xmlns:p14="http://schemas.microsoft.com/office/powerpoint/2010/main" val="137353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04374" y="2431718"/>
            <a:ext cx="9189026" cy="2954655"/>
          </a:xfrm>
        </p:spPr>
        <p:txBody>
          <a:bodyPr/>
          <a:lstStyle/>
          <a:p>
            <a:pPr>
              <a:lnSpc>
                <a:spcPct val="100000"/>
              </a:lnSpc>
            </a:pPr>
            <a:r>
              <a:rPr lang="en-US" sz="4800" dirty="0" smtClean="0"/>
              <a:t>Reduce manual process and inefficiencies to decrease turnaround time and increase accuracy</a:t>
            </a:r>
            <a:endParaRPr lang="en-US" sz="4800" dirty="0"/>
          </a:p>
        </p:txBody>
      </p:sp>
      <p:sp>
        <p:nvSpPr>
          <p:cNvPr id="3" name="TextBox 2"/>
          <p:cNvSpPr txBox="1"/>
          <p:nvPr/>
        </p:nvSpPr>
        <p:spPr>
          <a:xfrm>
            <a:off x="3203354" y="1534333"/>
            <a:ext cx="5791074" cy="307777"/>
          </a:xfrm>
          <a:prstGeom prst="rect">
            <a:avLst/>
          </a:prstGeom>
          <a:noFill/>
        </p:spPr>
        <p:txBody>
          <a:bodyPr wrap="none" lIns="0" tIns="0" rIns="0" bIns="0" rtlCol="0">
            <a:spAutoFit/>
          </a:bodyPr>
          <a:lstStyle/>
          <a:p>
            <a:pPr algn="ctr"/>
            <a:r>
              <a:rPr lang="en-US" sz="2000" spc="600" dirty="0" smtClean="0">
                <a:solidFill>
                  <a:schemeClr val="bg1"/>
                </a:solidFill>
              </a:rPr>
              <a:t>GET ALL THE DATA IN ONE PLACE</a:t>
            </a:r>
            <a:endParaRPr lang="en-US" sz="2000" dirty="0">
              <a:solidFill>
                <a:schemeClr val="bg1"/>
              </a:solidFill>
            </a:endParaRPr>
          </a:p>
        </p:txBody>
      </p:sp>
      <p:cxnSp>
        <p:nvCxnSpPr>
          <p:cNvPr id="4" name="Straight Connector 3"/>
          <p:cNvCxnSpPr/>
          <p:nvPr/>
        </p:nvCxnSpPr>
        <p:spPr>
          <a:xfrm>
            <a:off x="4967510" y="2042930"/>
            <a:ext cx="22317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414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04374" y="3170381"/>
            <a:ext cx="9189026" cy="1477328"/>
          </a:xfrm>
        </p:spPr>
        <p:txBody>
          <a:bodyPr/>
          <a:lstStyle/>
          <a:p>
            <a:pPr>
              <a:lnSpc>
                <a:spcPct val="100000"/>
              </a:lnSpc>
            </a:pPr>
            <a:r>
              <a:rPr lang="en-US" sz="4800" dirty="0" smtClean="0"/>
              <a:t>Create and maintain resources that drive accountability </a:t>
            </a:r>
            <a:endParaRPr lang="en-US" sz="4800" dirty="0"/>
          </a:p>
        </p:txBody>
      </p:sp>
      <p:sp>
        <p:nvSpPr>
          <p:cNvPr id="3" name="TextBox 2"/>
          <p:cNvSpPr txBox="1"/>
          <p:nvPr/>
        </p:nvSpPr>
        <p:spPr>
          <a:xfrm>
            <a:off x="4325044" y="1534333"/>
            <a:ext cx="3547702" cy="307777"/>
          </a:xfrm>
          <a:prstGeom prst="rect">
            <a:avLst/>
          </a:prstGeom>
          <a:noFill/>
        </p:spPr>
        <p:txBody>
          <a:bodyPr wrap="none" lIns="0" tIns="0" rIns="0" bIns="0" rtlCol="0">
            <a:spAutoFit/>
          </a:bodyPr>
          <a:lstStyle/>
          <a:p>
            <a:pPr algn="ctr"/>
            <a:r>
              <a:rPr lang="en-US" sz="2000" spc="600" dirty="0" smtClean="0">
                <a:solidFill>
                  <a:schemeClr val="bg1"/>
                </a:solidFill>
              </a:rPr>
              <a:t>INDEX AND CATALOG</a:t>
            </a:r>
            <a:endParaRPr lang="en-US" sz="2000" dirty="0">
              <a:solidFill>
                <a:schemeClr val="bg1"/>
              </a:solidFill>
            </a:endParaRPr>
          </a:p>
        </p:txBody>
      </p:sp>
      <p:cxnSp>
        <p:nvCxnSpPr>
          <p:cNvPr id="4" name="Straight Connector 3"/>
          <p:cNvCxnSpPr/>
          <p:nvPr/>
        </p:nvCxnSpPr>
        <p:spPr>
          <a:xfrm>
            <a:off x="4967510" y="2042930"/>
            <a:ext cx="22317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663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 People, Right Time, Doing the Right Thing</a:t>
            </a:r>
            <a:endParaRPr lang="en-US" dirty="0"/>
          </a:p>
        </p:txBody>
      </p:sp>
      <p:sp>
        <p:nvSpPr>
          <p:cNvPr id="4" name="Rectangle 3"/>
          <p:cNvSpPr/>
          <p:nvPr/>
        </p:nvSpPr>
        <p:spPr>
          <a:xfrm>
            <a:off x="457200" y="1517387"/>
            <a:ext cx="11277599" cy="923330"/>
          </a:xfrm>
          <a:prstGeom prst="rect">
            <a:avLst/>
          </a:prstGeom>
        </p:spPr>
        <p:txBody>
          <a:bodyPr wrap="square" lIns="0" tIns="0" rIns="0" bIns="0">
            <a:spAutoFit/>
          </a:bodyPr>
          <a:lstStyle/>
          <a:p>
            <a:pPr algn="ctr">
              <a:lnSpc>
                <a:spcPts val="3600"/>
              </a:lnSpc>
            </a:pPr>
            <a:r>
              <a:rPr lang="en-US" sz="2600" dirty="0" smtClean="0"/>
              <a:t>Even before we begin implementing an idea there are things we can do to put ourselves in a position to be more proactive.</a:t>
            </a:r>
            <a:endParaRPr lang="en-US" sz="2600" dirty="0"/>
          </a:p>
        </p:txBody>
      </p:sp>
      <p:sp>
        <p:nvSpPr>
          <p:cNvPr id="14" name="TextBox 13"/>
          <p:cNvSpPr txBox="1"/>
          <p:nvPr/>
        </p:nvSpPr>
        <p:spPr>
          <a:xfrm>
            <a:off x="8089323" y="5114310"/>
            <a:ext cx="2406074" cy="1077218"/>
          </a:xfrm>
          <a:prstGeom prst="rect">
            <a:avLst/>
          </a:prstGeom>
          <a:noFill/>
        </p:spPr>
        <p:txBody>
          <a:bodyPr wrap="square" rtlCol="0">
            <a:spAutoFit/>
          </a:bodyPr>
          <a:lstStyle/>
          <a:p>
            <a:pPr algn="ctr"/>
            <a:r>
              <a:rPr lang="en-US" sz="1600" b="1" dirty="0" smtClean="0"/>
              <a:t>Right Things?</a:t>
            </a:r>
          </a:p>
          <a:p>
            <a:pPr algn="ctr"/>
            <a:r>
              <a:rPr lang="en-US" sz="1600" dirty="0"/>
              <a:t>Creating a communication strategy</a:t>
            </a:r>
          </a:p>
          <a:p>
            <a:pPr algn="ctr"/>
            <a:endParaRPr lang="en-US" sz="1600" dirty="0"/>
          </a:p>
        </p:txBody>
      </p:sp>
      <p:sp>
        <p:nvSpPr>
          <p:cNvPr id="9" name="TextBox 8"/>
          <p:cNvSpPr txBox="1"/>
          <p:nvPr/>
        </p:nvSpPr>
        <p:spPr>
          <a:xfrm>
            <a:off x="1544201" y="5114309"/>
            <a:ext cx="2507674" cy="830997"/>
          </a:xfrm>
          <a:prstGeom prst="rect">
            <a:avLst/>
          </a:prstGeom>
          <a:noFill/>
        </p:spPr>
        <p:txBody>
          <a:bodyPr wrap="square" rtlCol="0">
            <a:spAutoFit/>
          </a:bodyPr>
          <a:lstStyle/>
          <a:p>
            <a:pPr algn="ctr"/>
            <a:r>
              <a:rPr lang="en-US" sz="1600" b="1" dirty="0" smtClean="0"/>
              <a:t>Right People?</a:t>
            </a:r>
          </a:p>
          <a:p>
            <a:pPr algn="ctr"/>
            <a:r>
              <a:rPr lang="en-US" sz="1600" dirty="0" err="1" smtClean="0"/>
              <a:t>Devs</a:t>
            </a:r>
            <a:r>
              <a:rPr lang="en-US" sz="1600" dirty="0" smtClean="0"/>
              <a:t>, Analysts, Marketing,  Any Other Stakeholders</a:t>
            </a:r>
            <a:endParaRPr lang="en-US" sz="1600" dirty="0"/>
          </a:p>
        </p:txBody>
      </p:sp>
      <p:sp>
        <p:nvSpPr>
          <p:cNvPr id="12" name="TextBox 11"/>
          <p:cNvSpPr txBox="1"/>
          <p:nvPr/>
        </p:nvSpPr>
        <p:spPr>
          <a:xfrm>
            <a:off x="4842162" y="5114310"/>
            <a:ext cx="2456874" cy="830997"/>
          </a:xfrm>
          <a:prstGeom prst="rect">
            <a:avLst/>
          </a:prstGeom>
          <a:noFill/>
        </p:spPr>
        <p:txBody>
          <a:bodyPr wrap="square" rtlCol="0">
            <a:spAutoFit/>
          </a:bodyPr>
          <a:lstStyle/>
          <a:p>
            <a:pPr algn="ctr"/>
            <a:r>
              <a:rPr lang="en-US" sz="1600" b="1" dirty="0" smtClean="0"/>
              <a:t>Right Time?</a:t>
            </a:r>
          </a:p>
          <a:p>
            <a:pPr algn="ctr"/>
            <a:r>
              <a:rPr lang="en-US" sz="1600" dirty="0" smtClean="0"/>
              <a:t>During the planning phase before implementation</a:t>
            </a:r>
            <a:endParaRPr lang="en-US" sz="1600" dirty="0"/>
          </a:p>
        </p:txBody>
      </p:sp>
      <p:sp>
        <p:nvSpPr>
          <p:cNvPr id="7" name="Footer Placeholder 6"/>
          <p:cNvSpPr>
            <a:spLocks noGrp="1"/>
          </p:cNvSpPr>
          <p:nvPr>
            <p:ph type="ftr" sz="quarter" idx="12"/>
          </p:nvPr>
        </p:nvSpPr>
        <p:spPr/>
        <p:txBody>
          <a:bodyPr/>
          <a:lstStyle/>
          <a:p>
            <a:r>
              <a:rPr lang="sk-SK" dirty="0" smtClean="0"/>
              <a:t>© 2018 </a:t>
            </a:r>
            <a:r>
              <a:rPr lang="en-US" dirty="0" err="1" smtClean="0"/>
              <a:t>CoverMyMeds</a:t>
            </a:r>
            <a:r>
              <a:rPr lang="en-US" dirty="0" smtClean="0"/>
              <a:t> LLC.</a:t>
            </a:r>
            <a:endParaRPr lang="en-US" dirty="0"/>
          </a:p>
        </p:txBody>
      </p:sp>
      <p:grpSp>
        <p:nvGrpSpPr>
          <p:cNvPr id="19" name="Group 18"/>
          <p:cNvGrpSpPr/>
          <p:nvPr/>
        </p:nvGrpSpPr>
        <p:grpSpPr>
          <a:xfrm>
            <a:off x="5315530" y="3586755"/>
            <a:ext cx="1306195" cy="1244602"/>
            <a:chOff x="3151991" y="2580020"/>
            <a:chExt cx="722172" cy="722172"/>
          </a:xfrm>
        </p:grpSpPr>
        <p:sp>
          <p:nvSpPr>
            <p:cNvPr id="21" name="Oval 20"/>
            <p:cNvSpPr/>
            <p:nvPr/>
          </p:nvSpPr>
          <p:spPr>
            <a:xfrm>
              <a:off x="3151991" y="2580020"/>
              <a:ext cx="722172" cy="7221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991" y="2580020"/>
              <a:ext cx="722172" cy="722172"/>
            </a:xfrm>
            <a:prstGeom prst="rect">
              <a:avLst/>
            </a:prstGeom>
          </p:spPr>
        </p:pic>
      </p:grpSp>
      <p:grpSp>
        <p:nvGrpSpPr>
          <p:cNvPr id="24" name="Group 23"/>
          <p:cNvGrpSpPr/>
          <p:nvPr/>
        </p:nvGrpSpPr>
        <p:grpSpPr>
          <a:xfrm>
            <a:off x="8662428" y="3594698"/>
            <a:ext cx="1306195" cy="1236659"/>
            <a:chOff x="5020301" y="5375122"/>
            <a:chExt cx="723843" cy="722172"/>
          </a:xfrm>
        </p:grpSpPr>
        <p:sp>
          <p:nvSpPr>
            <p:cNvPr id="25" name="Oval 24"/>
            <p:cNvSpPr/>
            <p:nvPr/>
          </p:nvSpPr>
          <p:spPr>
            <a:xfrm>
              <a:off x="5021136" y="5375122"/>
              <a:ext cx="722172" cy="7221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301" y="5375122"/>
              <a:ext cx="723843" cy="722172"/>
            </a:xfrm>
            <a:prstGeom prst="rect">
              <a:avLst/>
            </a:prstGeom>
          </p:spPr>
        </p:pic>
      </p:grpSp>
      <p:grpSp>
        <p:nvGrpSpPr>
          <p:cNvPr id="27" name="Group 26"/>
          <p:cNvGrpSpPr/>
          <p:nvPr/>
        </p:nvGrpSpPr>
        <p:grpSpPr>
          <a:xfrm>
            <a:off x="1968632" y="3594698"/>
            <a:ext cx="1306195" cy="1252545"/>
            <a:chOff x="6084787" y="2580020"/>
            <a:chExt cx="722172" cy="722172"/>
          </a:xfrm>
        </p:grpSpPr>
        <p:sp>
          <p:nvSpPr>
            <p:cNvPr id="28" name="Oval 27"/>
            <p:cNvSpPr/>
            <p:nvPr/>
          </p:nvSpPr>
          <p:spPr>
            <a:xfrm>
              <a:off x="6084787" y="2580020"/>
              <a:ext cx="722172" cy="7221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4787" y="2580020"/>
              <a:ext cx="722172" cy="722172"/>
            </a:xfrm>
            <a:prstGeom prst="rect">
              <a:avLst/>
            </a:prstGeom>
          </p:spPr>
        </p:pic>
      </p:grpSp>
    </p:spTree>
    <p:extLst>
      <p:ext uri="{BB962C8B-B14F-4D97-AF65-F5344CB8AC3E}">
        <p14:creationId xmlns:p14="http://schemas.microsoft.com/office/powerpoint/2010/main" val="271971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04374" y="3170381"/>
            <a:ext cx="9189026" cy="1477328"/>
          </a:xfrm>
        </p:spPr>
        <p:txBody>
          <a:bodyPr/>
          <a:lstStyle/>
          <a:p>
            <a:pPr>
              <a:lnSpc>
                <a:spcPct val="100000"/>
              </a:lnSpc>
            </a:pPr>
            <a:r>
              <a:rPr lang="en-US" sz="4800" dirty="0" smtClean="0"/>
              <a:t>Not everyone needs access to all the data just because it’s available</a:t>
            </a:r>
            <a:endParaRPr lang="en-US" sz="4800" dirty="0"/>
          </a:p>
        </p:txBody>
      </p:sp>
      <p:sp>
        <p:nvSpPr>
          <p:cNvPr id="3" name="TextBox 2"/>
          <p:cNvSpPr txBox="1"/>
          <p:nvPr/>
        </p:nvSpPr>
        <p:spPr>
          <a:xfrm>
            <a:off x="2815279" y="1534333"/>
            <a:ext cx="6567247" cy="307777"/>
          </a:xfrm>
          <a:prstGeom prst="rect">
            <a:avLst/>
          </a:prstGeom>
          <a:noFill/>
        </p:spPr>
        <p:txBody>
          <a:bodyPr wrap="none" lIns="0" tIns="0" rIns="0" bIns="0" rtlCol="0">
            <a:spAutoFit/>
          </a:bodyPr>
          <a:lstStyle/>
          <a:p>
            <a:pPr algn="ctr"/>
            <a:r>
              <a:rPr lang="en-US" sz="2000" spc="600" dirty="0" smtClean="0">
                <a:solidFill>
                  <a:schemeClr val="bg1"/>
                </a:solidFill>
              </a:rPr>
              <a:t>CONTROL ACCESS AT THE DATA LEVEL</a:t>
            </a:r>
            <a:endParaRPr lang="en-US" sz="2000" dirty="0">
              <a:solidFill>
                <a:schemeClr val="bg1"/>
              </a:solidFill>
            </a:endParaRPr>
          </a:p>
        </p:txBody>
      </p:sp>
      <p:cxnSp>
        <p:nvCxnSpPr>
          <p:cNvPr id="4" name="Straight Connector 3"/>
          <p:cNvCxnSpPr/>
          <p:nvPr/>
        </p:nvCxnSpPr>
        <p:spPr>
          <a:xfrm>
            <a:off x="4967510" y="2042930"/>
            <a:ext cx="22317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638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a:xfrm>
            <a:off x="7619999" y="6366983"/>
            <a:ext cx="4114800" cy="365125"/>
          </a:xfrm>
        </p:spPr>
        <p:txBody>
          <a:bodyPr/>
          <a:lstStyle/>
          <a:p>
            <a:r>
              <a:rPr lang="en-US" dirty="0" smtClean="0"/>
              <a:t>© 2018 </a:t>
            </a:r>
            <a:r>
              <a:rPr lang="en-US" dirty="0" err="1" smtClean="0"/>
              <a:t>CoverMyMeds</a:t>
            </a:r>
            <a:r>
              <a:rPr lang="en-US" dirty="0" smtClean="0"/>
              <a:t> LLC.</a:t>
            </a:r>
            <a:endParaRPr lang="en-US" dirty="0"/>
          </a:p>
        </p:txBody>
      </p:sp>
      <p:pic>
        <p:nvPicPr>
          <p:cNvPr id="7" name="Picture 6"/>
          <p:cNvPicPr>
            <a:picLocks noChangeAspect="1"/>
          </p:cNvPicPr>
          <p:nvPr/>
        </p:nvPicPr>
        <p:blipFill>
          <a:blip r:embed="rId3"/>
          <a:stretch>
            <a:fillRect/>
          </a:stretch>
        </p:blipFill>
        <p:spPr>
          <a:xfrm>
            <a:off x="2842791" y="294210"/>
            <a:ext cx="5588827" cy="6437898"/>
          </a:xfrm>
          <a:prstGeom prst="rect">
            <a:avLst/>
          </a:prstGeom>
        </p:spPr>
      </p:pic>
    </p:spTree>
    <p:extLst>
      <p:ext uri="{BB962C8B-B14F-4D97-AF65-F5344CB8AC3E}">
        <p14:creationId xmlns:p14="http://schemas.microsoft.com/office/powerpoint/2010/main" val="1098687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Common Myths</a:t>
            </a:r>
            <a:endParaRPr lang="en-US" dirty="0"/>
          </a:p>
        </p:txBody>
      </p:sp>
    </p:spTree>
    <p:extLst>
      <p:ext uri="{BB962C8B-B14F-4D97-AF65-F5344CB8AC3E}">
        <p14:creationId xmlns:p14="http://schemas.microsoft.com/office/powerpoint/2010/main" val="977806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a:xfrm>
            <a:off x="7619999" y="6366983"/>
            <a:ext cx="4114800" cy="365125"/>
          </a:xfrm>
        </p:spPr>
        <p:txBody>
          <a:bodyPr/>
          <a:lstStyle/>
          <a:p>
            <a:r>
              <a:rPr lang="en-US" dirty="0" smtClean="0"/>
              <a:t>© 2018 </a:t>
            </a:r>
            <a:r>
              <a:rPr lang="en-US" dirty="0" err="1" smtClean="0"/>
              <a:t>CoverMyMeds</a:t>
            </a:r>
            <a:r>
              <a:rPr lang="en-US" dirty="0" smtClean="0"/>
              <a:t> LLC.</a:t>
            </a:r>
            <a:endParaRPr lang="en-US" dirty="0"/>
          </a:p>
        </p:txBody>
      </p:sp>
      <p:pic>
        <p:nvPicPr>
          <p:cNvPr id="9" name="Picture 8"/>
          <p:cNvPicPr>
            <a:picLocks noChangeAspect="1"/>
          </p:cNvPicPr>
          <p:nvPr/>
        </p:nvPicPr>
        <p:blipFill>
          <a:blip r:embed="rId3"/>
          <a:stretch>
            <a:fillRect/>
          </a:stretch>
        </p:blipFill>
        <p:spPr>
          <a:xfrm>
            <a:off x="1936736" y="1175782"/>
            <a:ext cx="7951544" cy="4770927"/>
          </a:xfrm>
          <a:prstGeom prst="rect">
            <a:avLst/>
          </a:prstGeom>
        </p:spPr>
      </p:pic>
    </p:spTree>
    <p:extLst>
      <p:ext uri="{BB962C8B-B14F-4D97-AF65-F5344CB8AC3E}">
        <p14:creationId xmlns:p14="http://schemas.microsoft.com/office/powerpoint/2010/main" val="1389421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a:xfrm>
            <a:off x="7619999" y="6366983"/>
            <a:ext cx="4114800" cy="365125"/>
          </a:xfrm>
        </p:spPr>
        <p:txBody>
          <a:bodyPr/>
          <a:lstStyle/>
          <a:p>
            <a:r>
              <a:rPr lang="en-US" dirty="0" smtClean="0"/>
              <a:t>© 2018 </a:t>
            </a:r>
            <a:r>
              <a:rPr lang="en-US" dirty="0" err="1" smtClean="0"/>
              <a:t>CoverMyMeds</a:t>
            </a:r>
            <a:r>
              <a:rPr lang="en-US" dirty="0" smtClean="0"/>
              <a:t> LLC.</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600" y="2159000"/>
            <a:ext cx="6134100" cy="2540000"/>
          </a:xfrm>
          <a:prstGeom prst="rect">
            <a:avLst/>
          </a:prstGeom>
        </p:spPr>
      </p:pic>
    </p:spTree>
    <p:extLst>
      <p:ext uri="{BB962C8B-B14F-4D97-AF65-F5344CB8AC3E}">
        <p14:creationId xmlns:p14="http://schemas.microsoft.com/office/powerpoint/2010/main" val="1656469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we might have run across a time or two</a:t>
            </a:r>
            <a:endParaRPr lang="en-US" dirty="0"/>
          </a:p>
        </p:txBody>
      </p:sp>
      <p:sp>
        <p:nvSpPr>
          <p:cNvPr id="5" name="TextBox 4"/>
          <p:cNvSpPr txBox="1"/>
          <p:nvPr/>
        </p:nvSpPr>
        <p:spPr>
          <a:xfrm>
            <a:off x="4896262" y="2473403"/>
            <a:ext cx="6055271" cy="2215991"/>
          </a:xfrm>
          <a:prstGeom prst="rect">
            <a:avLst/>
          </a:prstGeom>
          <a:noFill/>
        </p:spPr>
        <p:txBody>
          <a:bodyPr wrap="square" lIns="0" tIns="0" rIns="0" bIns="0" rtlCol="0">
            <a:spAutoFit/>
          </a:bodyPr>
          <a:lstStyle/>
          <a:p>
            <a:pPr marL="742950" lvl="1" indent="-285750">
              <a:buFont typeface="Arial" charset="0"/>
              <a:buChar char="•"/>
            </a:pPr>
            <a:r>
              <a:rPr lang="en-US" dirty="0" smtClean="0"/>
              <a:t>It works just fine on my machine</a:t>
            </a:r>
          </a:p>
          <a:p>
            <a:pPr marL="742950" lvl="1" indent="-285750">
              <a:buFont typeface="Arial" charset="0"/>
              <a:buChar char="•"/>
            </a:pPr>
            <a:r>
              <a:rPr lang="en-US" dirty="0" smtClean="0"/>
              <a:t>The </a:t>
            </a:r>
            <a:r>
              <a:rPr lang="en-US" dirty="0"/>
              <a:t>warehouse will solve these problems </a:t>
            </a:r>
            <a:endParaRPr lang="en-US" dirty="0" smtClean="0"/>
          </a:p>
          <a:p>
            <a:pPr marL="742950" lvl="1" indent="-285750">
              <a:buFont typeface="Arial" charset="0"/>
              <a:buChar char="•"/>
            </a:pPr>
            <a:r>
              <a:rPr lang="en-US" dirty="0"/>
              <a:t>W</a:t>
            </a:r>
            <a:r>
              <a:rPr lang="en-US" dirty="0" smtClean="0"/>
              <a:t>e </a:t>
            </a:r>
            <a:r>
              <a:rPr lang="en-US" dirty="0"/>
              <a:t>can add it in a notes field </a:t>
            </a:r>
            <a:endParaRPr lang="en-US" dirty="0" smtClean="0"/>
          </a:p>
          <a:p>
            <a:pPr marL="742950" lvl="1" indent="-285750">
              <a:buFont typeface="Arial" charset="0"/>
              <a:buChar char="•"/>
            </a:pPr>
            <a:r>
              <a:rPr lang="en-US" dirty="0"/>
              <a:t>M</a:t>
            </a:r>
            <a:r>
              <a:rPr lang="en-US" dirty="0" smtClean="0"/>
              <a:t>ongo </a:t>
            </a:r>
            <a:r>
              <a:rPr lang="en-US" dirty="0"/>
              <a:t>has a solution for this </a:t>
            </a:r>
            <a:endParaRPr lang="en-US" dirty="0" smtClean="0"/>
          </a:p>
          <a:p>
            <a:pPr marL="742950" lvl="1" indent="-285750">
              <a:buFont typeface="Arial" charset="0"/>
              <a:buChar char="•"/>
            </a:pPr>
            <a:r>
              <a:rPr lang="en-US" dirty="0" smtClean="0"/>
              <a:t>This </a:t>
            </a:r>
            <a:r>
              <a:rPr lang="en-US" dirty="0"/>
              <a:t>is just auditing data/no cares about this data </a:t>
            </a:r>
          </a:p>
          <a:p>
            <a:pPr marL="1200150" lvl="2" indent="-285750">
              <a:buFont typeface="Arial" charset="0"/>
              <a:buChar char="•"/>
            </a:pPr>
            <a:r>
              <a:rPr lang="en-US" dirty="0"/>
              <a:t>we will never use it/read </a:t>
            </a:r>
            <a:r>
              <a:rPr lang="en-US" dirty="0" smtClean="0"/>
              <a:t>it</a:t>
            </a:r>
          </a:p>
          <a:p>
            <a:pPr marL="742950" lvl="1" indent="-285750">
              <a:buFont typeface="Arial" charset="0"/>
              <a:buChar char="•"/>
            </a:pPr>
            <a:r>
              <a:rPr lang="en-US" dirty="0" smtClean="0"/>
              <a:t>It’s defined in the code </a:t>
            </a:r>
          </a:p>
          <a:p>
            <a:pPr marL="742950" lvl="1" indent="-285750">
              <a:buFont typeface="Arial" charset="0"/>
              <a:buChar char="•"/>
            </a:pPr>
            <a:r>
              <a:rPr lang="en-US" dirty="0" smtClean="0"/>
              <a:t>That sounds simple it should only take five mins</a:t>
            </a:r>
            <a:endParaRPr lang="en-US" dirty="0"/>
          </a:p>
        </p:txBody>
      </p:sp>
      <p:sp>
        <p:nvSpPr>
          <p:cNvPr id="4" name="Footer Placeholder 3"/>
          <p:cNvSpPr>
            <a:spLocks noGrp="1"/>
          </p:cNvSpPr>
          <p:nvPr>
            <p:ph type="ftr" sz="quarter" idx="12"/>
          </p:nvPr>
        </p:nvSpPr>
        <p:spPr>
          <a:xfrm>
            <a:off x="7619999" y="6366983"/>
            <a:ext cx="4114800" cy="365125"/>
          </a:xfrm>
        </p:spPr>
        <p:txBody>
          <a:bodyPr/>
          <a:lstStyle/>
          <a:p>
            <a:r>
              <a:rPr lang="en-US" dirty="0" smtClean="0"/>
              <a:t>© 2018 </a:t>
            </a:r>
            <a:r>
              <a:rPr lang="en-US" dirty="0" err="1" smtClean="0"/>
              <a:t>CoverMyMeds</a:t>
            </a:r>
            <a:r>
              <a:rPr lang="en-US" dirty="0" smtClean="0"/>
              <a:t> LLC.</a:t>
            </a:r>
            <a:endParaRPr lang="en-US" dirty="0"/>
          </a:p>
        </p:txBody>
      </p:sp>
      <p:grpSp>
        <p:nvGrpSpPr>
          <p:cNvPr id="8" name="Group 7"/>
          <p:cNvGrpSpPr/>
          <p:nvPr/>
        </p:nvGrpSpPr>
        <p:grpSpPr>
          <a:xfrm>
            <a:off x="1250354" y="2100225"/>
            <a:ext cx="2949505" cy="2962349"/>
            <a:chOff x="8147299" y="1629507"/>
            <a:chExt cx="722172" cy="722172"/>
          </a:xfrm>
        </p:grpSpPr>
        <p:sp>
          <p:nvSpPr>
            <p:cNvPr id="9" name="Oval 8"/>
            <p:cNvSpPr/>
            <p:nvPr/>
          </p:nvSpPr>
          <p:spPr>
            <a:xfrm>
              <a:off x="8147299" y="1629507"/>
              <a:ext cx="722172" cy="7221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7299" y="1629507"/>
              <a:ext cx="722172" cy="722172"/>
            </a:xfrm>
            <a:prstGeom prst="rect">
              <a:avLst/>
            </a:prstGeom>
          </p:spPr>
        </p:pic>
      </p:grpSp>
    </p:spTree>
    <p:extLst>
      <p:ext uri="{BB962C8B-B14F-4D97-AF65-F5344CB8AC3E}">
        <p14:creationId xmlns:p14="http://schemas.microsoft.com/office/powerpoint/2010/main" val="1867598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00067" y="2617488"/>
            <a:ext cx="9189026" cy="1477328"/>
          </a:xfrm>
        </p:spPr>
        <p:txBody>
          <a:bodyPr/>
          <a:lstStyle/>
          <a:p>
            <a:pPr>
              <a:lnSpc>
                <a:spcPct val="100000"/>
              </a:lnSpc>
            </a:pPr>
            <a:r>
              <a:rPr lang="en-US" sz="4800" dirty="0" smtClean="0"/>
              <a:t>The Section Most Likely To Cause A Fight</a:t>
            </a:r>
            <a:endParaRPr lang="en-US" sz="4800" dirty="0"/>
          </a:p>
        </p:txBody>
      </p:sp>
    </p:spTree>
    <p:extLst>
      <p:ext uri="{BB962C8B-B14F-4D97-AF65-F5344CB8AC3E}">
        <p14:creationId xmlns:p14="http://schemas.microsoft.com/office/powerpoint/2010/main" val="48405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a:xfrm>
            <a:off x="7619999" y="6366983"/>
            <a:ext cx="4114800" cy="365125"/>
          </a:xfrm>
        </p:spPr>
        <p:txBody>
          <a:bodyPr/>
          <a:lstStyle/>
          <a:p>
            <a:r>
              <a:rPr lang="en-US" dirty="0" smtClean="0"/>
              <a:t>© 2018 </a:t>
            </a:r>
            <a:r>
              <a:rPr lang="en-US" dirty="0" err="1" smtClean="0"/>
              <a:t>CoverMyMeds</a:t>
            </a:r>
            <a:r>
              <a:rPr lang="en-US" dirty="0" smtClean="0"/>
              <a:t> LLC.</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0" y="1524000"/>
            <a:ext cx="6350000" cy="3810000"/>
          </a:xfrm>
          <a:prstGeom prst="rect">
            <a:avLst/>
          </a:prstGeom>
        </p:spPr>
      </p:pic>
    </p:spTree>
    <p:extLst>
      <p:ext uri="{BB962C8B-B14F-4D97-AF65-F5344CB8AC3E}">
        <p14:creationId xmlns:p14="http://schemas.microsoft.com/office/powerpoint/2010/main" val="1574248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a:t>
            </a:r>
            <a:r>
              <a:rPr lang="en-US" dirty="0" smtClean="0"/>
              <a:t>we </a:t>
            </a:r>
            <a:r>
              <a:rPr lang="en-US" dirty="0" smtClean="0"/>
              <a:t>might </a:t>
            </a:r>
            <a:r>
              <a:rPr lang="en-US" dirty="0" smtClean="0"/>
              <a:t>have run </a:t>
            </a:r>
            <a:r>
              <a:rPr lang="en-US" dirty="0" smtClean="0"/>
              <a:t>across a time or two</a:t>
            </a:r>
            <a:endParaRPr lang="en-US" dirty="0"/>
          </a:p>
        </p:txBody>
      </p:sp>
      <p:sp>
        <p:nvSpPr>
          <p:cNvPr id="5" name="TextBox 4"/>
          <p:cNvSpPr txBox="1"/>
          <p:nvPr/>
        </p:nvSpPr>
        <p:spPr>
          <a:xfrm>
            <a:off x="5055752" y="2100225"/>
            <a:ext cx="4343400" cy="376385"/>
          </a:xfrm>
          <a:prstGeom prst="rect">
            <a:avLst/>
          </a:prstGeom>
          <a:noFill/>
        </p:spPr>
        <p:txBody>
          <a:bodyPr wrap="square" lIns="0" tIns="0" rIns="0" bIns="0" rtlCol="0">
            <a:spAutoFit/>
          </a:bodyPr>
          <a:lstStyle/>
          <a:p>
            <a:pPr marL="228600" indent="-228600">
              <a:lnSpc>
                <a:spcPts val="3300"/>
              </a:lnSpc>
              <a:buFont typeface="Arial" charset="0"/>
              <a:buChar char="•"/>
            </a:pPr>
            <a:r>
              <a:rPr lang="en-US" sz="2000" dirty="0" smtClean="0"/>
              <a:t>JSON vs </a:t>
            </a:r>
            <a:r>
              <a:rPr lang="en-US" sz="2000" dirty="0" smtClean="0"/>
              <a:t>Normalization</a:t>
            </a:r>
            <a:endParaRPr lang="en-US" sz="2000" dirty="0" smtClean="0"/>
          </a:p>
        </p:txBody>
      </p:sp>
      <p:sp>
        <p:nvSpPr>
          <p:cNvPr id="4" name="Footer Placeholder 3"/>
          <p:cNvSpPr>
            <a:spLocks noGrp="1"/>
          </p:cNvSpPr>
          <p:nvPr>
            <p:ph type="ftr" sz="quarter" idx="12"/>
          </p:nvPr>
        </p:nvSpPr>
        <p:spPr>
          <a:xfrm>
            <a:off x="7619999" y="6366983"/>
            <a:ext cx="4114800" cy="365125"/>
          </a:xfrm>
        </p:spPr>
        <p:txBody>
          <a:bodyPr/>
          <a:lstStyle/>
          <a:p>
            <a:r>
              <a:rPr lang="en-US" dirty="0" smtClean="0"/>
              <a:t>© 2018 </a:t>
            </a:r>
            <a:r>
              <a:rPr lang="en-US" dirty="0" err="1" smtClean="0"/>
              <a:t>CoverMyMeds</a:t>
            </a:r>
            <a:r>
              <a:rPr lang="en-US" dirty="0" smtClean="0"/>
              <a:t> LLC.</a:t>
            </a:r>
            <a:endParaRPr lang="en-US" dirty="0"/>
          </a:p>
        </p:txBody>
      </p:sp>
      <p:grpSp>
        <p:nvGrpSpPr>
          <p:cNvPr id="11" name="Group 10"/>
          <p:cNvGrpSpPr/>
          <p:nvPr/>
        </p:nvGrpSpPr>
        <p:grpSpPr>
          <a:xfrm>
            <a:off x="849774" y="2100224"/>
            <a:ext cx="3105538" cy="2962349"/>
            <a:chOff x="6084787" y="2580020"/>
            <a:chExt cx="722172" cy="722172"/>
          </a:xfrm>
        </p:grpSpPr>
        <p:sp>
          <p:nvSpPr>
            <p:cNvPr id="12" name="Oval 11"/>
            <p:cNvSpPr/>
            <p:nvPr/>
          </p:nvSpPr>
          <p:spPr>
            <a:xfrm>
              <a:off x="6084787" y="2580020"/>
              <a:ext cx="722172" cy="7221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787" y="2580020"/>
              <a:ext cx="722172" cy="722172"/>
            </a:xfrm>
            <a:prstGeom prst="rect">
              <a:avLst/>
            </a:prstGeom>
          </p:spPr>
        </p:pic>
      </p:grpSp>
    </p:spTree>
    <p:extLst>
      <p:ext uri="{BB962C8B-B14F-4D97-AF65-F5344CB8AC3E}">
        <p14:creationId xmlns:p14="http://schemas.microsoft.com/office/powerpoint/2010/main" val="668882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we might have run across a time or two</a:t>
            </a:r>
            <a:endParaRPr lang="en-US" dirty="0"/>
          </a:p>
        </p:txBody>
      </p:sp>
      <p:sp>
        <p:nvSpPr>
          <p:cNvPr id="5" name="TextBox 4"/>
          <p:cNvSpPr txBox="1"/>
          <p:nvPr/>
        </p:nvSpPr>
        <p:spPr>
          <a:xfrm>
            <a:off x="5055752" y="2100225"/>
            <a:ext cx="4343400" cy="846386"/>
          </a:xfrm>
          <a:prstGeom prst="rect">
            <a:avLst/>
          </a:prstGeom>
          <a:noFill/>
        </p:spPr>
        <p:txBody>
          <a:bodyPr wrap="square" lIns="0" tIns="0" rIns="0" bIns="0" rtlCol="0">
            <a:spAutoFit/>
          </a:bodyPr>
          <a:lstStyle/>
          <a:p>
            <a:pPr marL="228600" indent="-228600">
              <a:lnSpc>
                <a:spcPts val="3300"/>
              </a:lnSpc>
              <a:buFont typeface="Arial" charset="0"/>
              <a:buChar char="•"/>
            </a:pPr>
            <a:r>
              <a:rPr lang="en-US" sz="2000" dirty="0" smtClean="0"/>
              <a:t>JSON vs Normalization</a:t>
            </a:r>
          </a:p>
          <a:p>
            <a:pPr marL="228600" indent="-228600">
              <a:lnSpc>
                <a:spcPts val="3300"/>
              </a:lnSpc>
              <a:buFont typeface="Arial" charset="0"/>
              <a:buChar char="•"/>
            </a:pPr>
            <a:r>
              <a:rPr lang="en-US" sz="2000" dirty="0" smtClean="0"/>
              <a:t>Normalization vs </a:t>
            </a:r>
            <a:r>
              <a:rPr lang="en-US" sz="2000" dirty="0" smtClean="0"/>
              <a:t>Practicality</a:t>
            </a:r>
            <a:endParaRPr lang="en-US" sz="2000" dirty="0" smtClean="0"/>
          </a:p>
        </p:txBody>
      </p:sp>
      <p:sp>
        <p:nvSpPr>
          <p:cNvPr id="4" name="Footer Placeholder 3"/>
          <p:cNvSpPr>
            <a:spLocks noGrp="1"/>
          </p:cNvSpPr>
          <p:nvPr>
            <p:ph type="ftr" sz="quarter" idx="12"/>
          </p:nvPr>
        </p:nvSpPr>
        <p:spPr>
          <a:xfrm>
            <a:off x="7619999" y="6366983"/>
            <a:ext cx="4114800" cy="365125"/>
          </a:xfrm>
        </p:spPr>
        <p:txBody>
          <a:bodyPr/>
          <a:lstStyle/>
          <a:p>
            <a:r>
              <a:rPr lang="en-US" dirty="0" smtClean="0"/>
              <a:t>© 2018 </a:t>
            </a:r>
            <a:r>
              <a:rPr lang="en-US" dirty="0" err="1" smtClean="0"/>
              <a:t>CoverMyMeds</a:t>
            </a:r>
            <a:r>
              <a:rPr lang="en-US" dirty="0" smtClean="0"/>
              <a:t> LLC.</a:t>
            </a:r>
            <a:endParaRPr lang="en-US" dirty="0"/>
          </a:p>
        </p:txBody>
      </p:sp>
      <p:grpSp>
        <p:nvGrpSpPr>
          <p:cNvPr id="11" name="Group 10"/>
          <p:cNvGrpSpPr/>
          <p:nvPr/>
        </p:nvGrpSpPr>
        <p:grpSpPr>
          <a:xfrm>
            <a:off x="849774" y="2100224"/>
            <a:ext cx="3105538" cy="2962349"/>
            <a:chOff x="6084787" y="2580020"/>
            <a:chExt cx="722172" cy="722172"/>
          </a:xfrm>
        </p:grpSpPr>
        <p:sp>
          <p:nvSpPr>
            <p:cNvPr id="12" name="Oval 11"/>
            <p:cNvSpPr/>
            <p:nvPr/>
          </p:nvSpPr>
          <p:spPr>
            <a:xfrm>
              <a:off x="6084787" y="2580020"/>
              <a:ext cx="722172" cy="7221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787" y="2580020"/>
              <a:ext cx="722172" cy="722172"/>
            </a:xfrm>
            <a:prstGeom prst="rect">
              <a:avLst/>
            </a:prstGeom>
          </p:spPr>
        </p:pic>
      </p:grpSp>
    </p:spTree>
    <p:extLst>
      <p:ext uri="{BB962C8B-B14F-4D97-AF65-F5344CB8AC3E}">
        <p14:creationId xmlns:p14="http://schemas.microsoft.com/office/powerpoint/2010/main" val="1561536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we might have run across a time or two</a:t>
            </a:r>
            <a:endParaRPr lang="en-US" dirty="0"/>
          </a:p>
        </p:txBody>
      </p:sp>
      <p:sp>
        <p:nvSpPr>
          <p:cNvPr id="5" name="TextBox 4"/>
          <p:cNvSpPr txBox="1"/>
          <p:nvPr/>
        </p:nvSpPr>
        <p:spPr>
          <a:xfrm>
            <a:off x="5055752" y="2100225"/>
            <a:ext cx="4343400" cy="1269578"/>
          </a:xfrm>
          <a:prstGeom prst="rect">
            <a:avLst/>
          </a:prstGeom>
          <a:noFill/>
        </p:spPr>
        <p:txBody>
          <a:bodyPr wrap="square" lIns="0" tIns="0" rIns="0" bIns="0" rtlCol="0">
            <a:spAutoFit/>
          </a:bodyPr>
          <a:lstStyle/>
          <a:p>
            <a:pPr marL="228600" indent="-228600">
              <a:lnSpc>
                <a:spcPts val="3300"/>
              </a:lnSpc>
              <a:buFont typeface="Arial" charset="0"/>
              <a:buChar char="•"/>
            </a:pPr>
            <a:r>
              <a:rPr lang="en-US" sz="2000" dirty="0" smtClean="0"/>
              <a:t>JSON vs Normalization</a:t>
            </a:r>
          </a:p>
          <a:p>
            <a:pPr marL="228600" indent="-228600">
              <a:lnSpc>
                <a:spcPts val="3300"/>
              </a:lnSpc>
              <a:buFont typeface="Arial" charset="0"/>
              <a:buChar char="•"/>
            </a:pPr>
            <a:r>
              <a:rPr lang="en-US" sz="2000" dirty="0" smtClean="0"/>
              <a:t>Normalization vs Practicality</a:t>
            </a:r>
          </a:p>
          <a:p>
            <a:pPr marL="228600" indent="-228600">
              <a:lnSpc>
                <a:spcPts val="3300"/>
              </a:lnSpc>
              <a:buFont typeface="Arial" charset="0"/>
              <a:buChar char="•"/>
            </a:pPr>
            <a:r>
              <a:rPr lang="en-US" sz="2000" dirty="0" smtClean="0"/>
              <a:t>Reserved </a:t>
            </a:r>
            <a:r>
              <a:rPr lang="en-US" sz="2000" dirty="0" smtClean="0"/>
              <a:t>Words</a:t>
            </a:r>
            <a:endParaRPr lang="en-US" sz="2000" dirty="0" smtClean="0"/>
          </a:p>
        </p:txBody>
      </p:sp>
      <p:sp>
        <p:nvSpPr>
          <p:cNvPr id="4" name="Footer Placeholder 3"/>
          <p:cNvSpPr>
            <a:spLocks noGrp="1"/>
          </p:cNvSpPr>
          <p:nvPr>
            <p:ph type="ftr" sz="quarter" idx="12"/>
          </p:nvPr>
        </p:nvSpPr>
        <p:spPr>
          <a:xfrm>
            <a:off x="7619999" y="6366983"/>
            <a:ext cx="4114800" cy="365125"/>
          </a:xfrm>
        </p:spPr>
        <p:txBody>
          <a:bodyPr/>
          <a:lstStyle/>
          <a:p>
            <a:r>
              <a:rPr lang="en-US" dirty="0" smtClean="0"/>
              <a:t>© 2018 </a:t>
            </a:r>
            <a:r>
              <a:rPr lang="en-US" dirty="0" err="1" smtClean="0"/>
              <a:t>CoverMyMeds</a:t>
            </a:r>
            <a:r>
              <a:rPr lang="en-US" dirty="0" smtClean="0"/>
              <a:t> LLC.</a:t>
            </a:r>
            <a:endParaRPr lang="en-US" dirty="0"/>
          </a:p>
        </p:txBody>
      </p:sp>
      <p:grpSp>
        <p:nvGrpSpPr>
          <p:cNvPr id="11" name="Group 10"/>
          <p:cNvGrpSpPr/>
          <p:nvPr/>
        </p:nvGrpSpPr>
        <p:grpSpPr>
          <a:xfrm>
            <a:off x="849774" y="2100224"/>
            <a:ext cx="3105538" cy="2962349"/>
            <a:chOff x="6084787" y="2580020"/>
            <a:chExt cx="722172" cy="722172"/>
          </a:xfrm>
        </p:grpSpPr>
        <p:sp>
          <p:nvSpPr>
            <p:cNvPr id="12" name="Oval 11"/>
            <p:cNvSpPr/>
            <p:nvPr/>
          </p:nvSpPr>
          <p:spPr>
            <a:xfrm>
              <a:off x="6084787" y="2580020"/>
              <a:ext cx="722172" cy="7221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787" y="2580020"/>
              <a:ext cx="722172" cy="722172"/>
            </a:xfrm>
            <a:prstGeom prst="rect">
              <a:avLst/>
            </a:prstGeom>
          </p:spPr>
        </p:pic>
      </p:grpSp>
    </p:spTree>
    <p:extLst>
      <p:ext uri="{BB962C8B-B14F-4D97-AF65-F5344CB8AC3E}">
        <p14:creationId xmlns:p14="http://schemas.microsoft.com/office/powerpoint/2010/main" val="546961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we might have run across a time or two</a:t>
            </a:r>
            <a:endParaRPr lang="en-US" dirty="0"/>
          </a:p>
        </p:txBody>
      </p:sp>
      <p:sp>
        <p:nvSpPr>
          <p:cNvPr id="5" name="TextBox 4"/>
          <p:cNvSpPr txBox="1"/>
          <p:nvPr/>
        </p:nvSpPr>
        <p:spPr>
          <a:xfrm>
            <a:off x="5055752" y="2100225"/>
            <a:ext cx="4343400" cy="1692771"/>
          </a:xfrm>
          <a:prstGeom prst="rect">
            <a:avLst/>
          </a:prstGeom>
          <a:noFill/>
        </p:spPr>
        <p:txBody>
          <a:bodyPr wrap="square" lIns="0" tIns="0" rIns="0" bIns="0" rtlCol="0">
            <a:spAutoFit/>
          </a:bodyPr>
          <a:lstStyle/>
          <a:p>
            <a:pPr marL="228600" indent="-228600">
              <a:lnSpc>
                <a:spcPts val="3300"/>
              </a:lnSpc>
              <a:buFont typeface="Arial" charset="0"/>
              <a:buChar char="•"/>
            </a:pPr>
            <a:r>
              <a:rPr lang="en-US" sz="2000" dirty="0" smtClean="0"/>
              <a:t>JSON vs Normalization</a:t>
            </a:r>
          </a:p>
          <a:p>
            <a:pPr marL="228600" indent="-228600">
              <a:lnSpc>
                <a:spcPts val="3300"/>
              </a:lnSpc>
              <a:buFont typeface="Arial" charset="0"/>
              <a:buChar char="•"/>
            </a:pPr>
            <a:r>
              <a:rPr lang="en-US" sz="2000" dirty="0" smtClean="0"/>
              <a:t>Normalization vs Practicality</a:t>
            </a:r>
          </a:p>
          <a:p>
            <a:pPr marL="228600" indent="-228600">
              <a:lnSpc>
                <a:spcPts val="3300"/>
              </a:lnSpc>
              <a:buFont typeface="Arial" charset="0"/>
              <a:buChar char="•"/>
            </a:pPr>
            <a:r>
              <a:rPr lang="en-US" sz="2000" dirty="0" smtClean="0"/>
              <a:t>Reserved Words</a:t>
            </a:r>
          </a:p>
          <a:p>
            <a:pPr marL="228600" indent="-228600">
              <a:lnSpc>
                <a:spcPts val="3300"/>
              </a:lnSpc>
              <a:buFont typeface="Arial" charset="0"/>
              <a:buChar char="•"/>
            </a:pPr>
            <a:r>
              <a:rPr lang="en-US" sz="2000" dirty="0" smtClean="0"/>
              <a:t>Soft vs Hard </a:t>
            </a:r>
            <a:r>
              <a:rPr lang="en-US" sz="2000" dirty="0" smtClean="0"/>
              <a:t>Deletes</a:t>
            </a:r>
            <a:endParaRPr lang="en-US" sz="2000" dirty="0" smtClean="0"/>
          </a:p>
        </p:txBody>
      </p:sp>
      <p:sp>
        <p:nvSpPr>
          <p:cNvPr id="4" name="Footer Placeholder 3"/>
          <p:cNvSpPr>
            <a:spLocks noGrp="1"/>
          </p:cNvSpPr>
          <p:nvPr>
            <p:ph type="ftr" sz="quarter" idx="12"/>
          </p:nvPr>
        </p:nvSpPr>
        <p:spPr>
          <a:xfrm>
            <a:off x="7619999" y="6366983"/>
            <a:ext cx="4114800" cy="365125"/>
          </a:xfrm>
        </p:spPr>
        <p:txBody>
          <a:bodyPr/>
          <a:lstStyle/>
          <a:p>
            <a:r>
              <a:rPr lang="en-US" dirty="0" smtClean="0"/>
              <a:t>© 2018 </a:t>
            </a:r>
            <a:r>
              <a:rPr lang="en-US" dirty="0" err="1" smtClean="0"/>
              <a:t>CoverMyMeds</a:t>
            </a:r>
            <a:r>
              <a:rPr lang="en-US" dirty="0" smtClean="0"/>
              <a:t> LLC.</a:t>
            </a:r>
            <a:endParaRPr lang="en-US" dirty="0"/>
          </a:p>
        </p:txBody>
      </p:sp>
      <p:grpSp>
        <p:nvGrpSpPr>
          <p:cNvPr id="11" name="Group 10"/>
          <p:cNvGrpSpPr/>
          <p:nvPr/>
        </p:nvGrpSpPr>
        <p:grpSpPr>
          <a:xfrm>
            <a:off x="849774" y="2100224"/>
            <a:ext cx="3105538" cy="2962349"/>
            <a:chOff x="6084787" y="2580020"/>
            <a:chExt cx="722172" cy="722172"/>
          </a:xfrm>
        </p:grpSpPr>
        <p:sp>
          <p:nvSpPr>
            <p:cNvPr id="12" name="Oval 11"/>
            <p:cNvSpPr/>
            <p:nvPr/>
          </p:nvSpPr>
          <p:spPr>
            <a:xfrm>
              <a:off x="6084787" y="2580020"/>
              <a:ext cx="722172" cy="7221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787" y="2580020"/>
              <a:ext cx="722172" cy="722172"/>
            </a:xfrm>
            <a:prstGeom prst="rect">
              <a:avLst/>
            </a:prstGeom>
          </p:spPr>
        </p:pic>
      </p:grpSp>
    </p:spTree>
    <p:extLst>
      <p:ext uri="{BB962C8B-B14F-4D97-AF65-F5344CB8AC3E}">
        <p14:creationId xmlns:p14="http://schemas.microsoft.com/office/powerpoint/2010/main" val="435091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we might have run across a time or two</a:t>
            </a:r>
            <a:endParaRPr lang="en-US" dirty="0"/>
          </a:p>
        </p:txBody>
      </p:sp>
      <p:sp>
        <p:nvSpPr>
          <p:cNvPr id="5" name="TextBox 4"/>
          <p:cNvSpPr txBox="1"/>
          <p:nvPr/>
        </p:nvSpPr>
        <p:spPr>
          <a:xfrm>
            <a:off x="5055752" y="2100225"/>
            <a:ext cx="4343400" cy="2115964"/>
          </a:xfrm>
          <a:prstGeom prst="rect">
            <a:avLst/>
          </a:prstGeom>
          <a:noFill/>
        </p:spPr>
        <p:txBody>
          <a:bodyPr wrap="square" lIns="0" tIns="0" rIns="0" bIns="0" rtlCol="0">
            <a:spAutoFit/>
          </a:bodyPr>
          <a:lstStyle/>
          <a:p>
            <a:pPr marL="228600" indent="-228600">
              <a:lnSpc>
                <a:spcPts val="3300"/>
              </a:lnSpc>
              <a:buFont typeface="Arial" charset="0"/>
              <a:buChar char="•"/>
            </a:pPr>
            <a:r>
              <a:rPr lang="en-US" sz="2000" dirty="0" smtClean="0"/>
              <a:t>JSON vs Normalization</a:t>
            </a:r>
          </a:p>
          <a:p>
            <a:pPr marL="228600" indent="-228600">
              <a:lnSpc>
                <a:spcPts val="3300"/>
              </a:lnSpc>
              <a:buFont typeface="Arial" charset="0"/>
              <a:buChar char="•"/>
            </a:pPr>
            <a:r>
              <a:rPr lang="en-US" sz="2000" dirty="0" smtClean="0"/>
              <a:t>Normalization vs Practicality</a:t>
            </a:r>
          </a:p>
          <a:p>
            <a:pPr marL="228600" indent="-228600">
              <a:lnSpc>
                <a:spcPts val="3300"/>
              </a:lnSpc>
              <a:buFont typeface="Arial" charset="0"/>
              <a:buChar char="•"/>
            </a:pPr>
            <a:r>
              <a:rPr lang="en-US" sz="2000" dirty="0" smtClean="0"/>
              <a:t>Reserved Words</a:t>
            </a:r>
          </a:p>
          <a:p>
            <a:pPr marL="228600" indent="-228600">
              <a:lnSpc>
                <a:spcPts val="3300"/>
              </a:lnSpc>
              <a:buFont typeface="Arial" charset="0"/>
              <a:buChar char="•"/>
            </a:pPr>
            <a:r>
              <a:rPr lang="en-US" sz="2000" dirty="0" smtClean="0"/>
              <a:t>Soft vs Hard Deletes</a:t>
            </a:r>
          </a:p>
          <a:p>
            <a:pPr marL="228600" indent="-228600">
              <a:lnSpc>
                <a:spcPts val="3300"/>
              </a:lnSpc>
              <a:buFont typeface="Arial" charset="0"/>
              <a:buChar char="•"/>
            </a:pPr>
            <a:r>
              <a:rPr lang="en-US" sz="2000" dirty="0" smtClean="0"/>
              <a:t>Integer vs </a:t>
            </a:r>
            <a:r>
              <a:rPr lang="en-US" sz="2000" dirty="0" err="1" smtClean="0"/>
              <a:t>Guid</a:t>
            </a:r>
            <a:r>
              <a:rPr lang="en-US" sz="2000" dirty="0" smtClean="0"/>
              <a:t> Primary </a:t>
            </a:r>
            <a:r>
              <a:rPr lang="en-US" sz="2000" dirty="0" smtClean="0"/>
              <a:t>Key</a:t>
            </a:r>
            <a:endParaRPr lang="en-US" sz="2000" dirty="0" smtClean="0"/>
          </a:p>
        </p:txBody>
      </p:sp>
      <p:sp>
        <p:nvSpPr>
          <p:cNvPr id="4" name="Footer Placeholder 3"/>
          <p:cNvSpPr>
            <a:spLocks noGrp="1"/>
          </p:cNvSpPr>
          <p:nvPr>
            <p:ph type="ftr" sz="quarter" idx="12"/>
          </p:nvPr>
        </p:nvSpPr>
        <p:spPr>
          <a:xfrm>
            <a:off x="7619999" y="6366983"/>
            <a:ext cx="4114800" cy="365125"/>
          </a:xfrm>
        </p:spPr>
        <p:txBody>
          <a:bodyPr/>
          <a:lstStyle/>
          <a:p>
            <a:r>
              <a:rPr lang="en-US" dirty="0" smtClean="0"/>
              <a:t>© 2018 </a:t>
            </a:r>
            <a:r>
              <a:rPr lang="en-US" dirty="0" err="1" smtClean="0"/>
              <a:t>CoverMyMeds</a:t>
            </a:r>
            <a:r>
              <a:rPr lang="en-US" dirty="0" smtClean="0"/>
              <a:t> LLC.</a:t>
            </a:r>
            <a:endParaRPr lang="en-US" dirty="0"/>
          </a:p>
        </p:txBody>
      </p:sp>
      <p:grpSp>
        <p:nvGrpSpPr>
          <p:cNvPr id="11" name="Group 10"/>
          <p:cNvGrpSpPr/>
          <p:nvPr/>
        </p:nvGrpSpPr>
        <p:grpSpPr>
          <a:xfrm>
            <a:off x="849774" y="2100224"/>
            <a:ext cx="3105538" cy="2962349"/>
            <a:chOff x="6084787" y="2580020"/>
            <a:chExt cx="722172" cy="722172"/>
          </a:xfrm>
        </p:grpSpPr>
        <p:sp>
          <p:nvSpPr>
            <p:cNvPr id="12" name="Oval 11"/>
            <p:cNvSpPr/>
            <p:nvPr/>
          </p:nvSpPr>
          <p:spPr>
            <a:xfrm>
              <a:off x="6084787" y="2580020"/>
              <a:ext cx="722172" cy="7221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787" y="2580020"/>
              <a:ext cx="722172" cy="722172"/>
            </a:xfrm>
            <a:prstGeom prst="rect">
              <a:avLst/>
            </a:prstGeom>
          </p:spPr>
        </p:pic>
      </p:grpSp>
    </p:spTree>
    <p:extLst>
      <p:ext uri="{BB962C8B-B14F-4D97-AF65-F5344CB8AC3E}">
        <p14:creationId xmlns:p14="http://schemas.microsoft.com/office/powerpoint/2010/main" val="670414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we might have run across a time or two</a:t>
            </a:r>
            <a:endParaRPr lang="en-US" dirty="0"/>
          </a:p>
        </p:txBody>
      </p:sp>
      <p:sp>
        <p:nvSpPr>
          <p:cNvPr id="5" name="TextBox 4"/>
          <p:cNvSpPr txBox="1"/>
          <p:nvPr/>
        </p:nvSpPr>
        <p:spPr>
          <a:xfrm>
            <a:off x="5055752" y="2100225"/>
            <a:ext cx="4343400" cy="2539157"/>
          </a:xfrm>
          <a:prstGeom prst="rect">
            <a:avLst/>
          </a:prstGeom>
          <a:noFill/>
        </p:spPr>
        <p:txBody>
          <a:bodyPr wrap="square" lIns="0" tIns="0" rIns="0" bIns="0" rtlCol="0">
            <a:spAutoFit/>
          </a:bodyPr>
          <a:lstStyle/>
          <a:p>
            <a:pPr marL="228600" indent="-228600">
              <a:lnSpc>
                <a:spcPts val="3300"/>
              </a:lnSpc>
              <a:buFont typeface="Arial" charset="0"/>
              <a:buChar char="•"/>
            </a:pPr>
            <a:r>
              <a:rPr lang="en-US" sz="2000" dirty="0" smtClean="0"/>
              <a:t>JSON vs Normalization</a:t>
            </a:r>
          </a:p>
          <a:p>
            <a:pPr marL="228600" indent="-228600">
              <a:lnSpc>
                <a:spcPts val="3300"/>
              </a:lnSpc>
              <a:buFont typeface="Arial" charset="0"/>
              <a:buChar char="•"/>
            </a:pPr>
            <a:r>
              <a:rPr lang="en-US" sz="2000" dirty="0" smtClean="0"/>
              <a:t>Normalization vs Practicality</a:t>
            </a:r>
          </a:p>
          <a:p>
            <a:pPr marL="228600" indent="-228600">
              <a:lnSpc>
                <a:spcPts val="3300"/>
              </a:lnSpc>
              <a:buFont typeface="Arial" charset="0"/>
              <a:buChar char="•"/>
            </a:pPr>
            <a:r>
              <a:rPr lang="en-US" sz="2000" dirty="0" smtClean="0"/>
              <a:t>Reserved Words</a:t>
            </a:r>
          </a:p>
          <a:p>
            <a:pPr marL="228600" indent="-228600">
              <a:lnSpc>
                <a:spcPts val="3300"/>
              </a:lnSpc>
              <a:buFont typeface="Arial" charset="0"/>
              <a:buChar char="•"/>
            </a:pPr>
            <a:r>
              <a:rPr lang="en-US" sz="2000" dirty="0" smtClean="0"/>
              <a:t>Soft vs Hard Deletes</a:t>
            </a:r>
          </a:p>
          <a:p>
            <a:pPr marL="228600" indent="-228600">
              <a:lnSpc>
                <a:spcPts val="3300"/>
              </a:lnSpc>
              <a:buFont typeface="Arial" charset="0"/>
              <a:buChar char="•"/>
            </a:pPr>
            <a:r>
              <a:rPr lang="en-US" sz="2000" dirty="0" smtClean="0"/>
              <a:t>Integer vs </a:t>
            </a:r>
            <a:r>
              <a:rPr lang="en-US" sz="2000" dirty="0" err="1" smtClean="0"/>
              <a:t>Guid</a:t>
            </a:r>
            <a:r>
              <a:rPr lang="en-US" sz="2000" dirty="0" smtClean="0"/>
              <a:t> Primary Key</a:t>
            </a:r>
          </a:p>
          <a:p>
            <a:pPr marL="228600" indent="-228600">
              <a:lnSpc>
                <a:spcPts val="3300"/>
              </a:lnSpc>
              <a:buFont typeface="Arial" charset="0"/>
              <a:buChar char="•"/>
            </a:pPr>
            <a:r>
              <a:rPr lang="en-US" sz="2000" dirty="0" smtClean="0"/>
              <a:t>Polymorphic Tables</a:t>
            </a:r>
          </a:p>
        </p:txBody>
      </p:sp>
      <p:sp>
        <p:nvSpPr>
          <p:cNvPr id="4" name="Footer Placeholder 3"/>
          <p:cNvSpPr>
            <a:spLocks noGrp="1"/>
          </p:cNvSpPr>
          <p:nvPr>
            <p:ph type="ftr" sz="quarter" idx="12"/>
          </p:nvPr>
        </p:nvSpPr>
        <p:spPr>
          <a:xfrm>
            <a:off x="7619999" y="6366983"/>
            <a:ext cx="4114800" cy="365125"/>
          </a:xfrm>
        </p:spPr>
        <p:txBody>
          <a:bodyPr/>
          <a:lstStyle/>
          <a:p>
            <a:r>
              <a:rPr lang="en-US" dirty="0" smtClean="0"/>
              <a:t>© 2018 </a:t>
            </a:r>
            <a:r>
              <a:rPr lang="en-US" dirty="0" err="1" smtClean="0"/>
              <a:t>CoverMyMeds</a:t>
            </a:r>
            <a:r>
              <a:rPr lang="en-US" dirty="0" smtClean="0"/>
              <a:t> LLC.</a:t>
            </a:r>
            <a:endParaRPr lang="en-US" dirty="0"/>
          </a:p>
        </p:txBody>
      </p:sp>
      <p:grpSp>
        <p:nvGrpSpPr>
          <p:cNvPr id="11" name="Group 10"/>
          <p:cNvGrpSpPr/>
          <p:nvPr/>
        </p:nvGrpSpPr>
        <p:grpSpPr>
          <a:xfrm>
            <a:off x="849774" y="2100224"/>
            <a:ext cx="3105538" cy="2962349"/>
            <a:chOff x="6084787" y="2580020"/>
            <a:chExt cx="722172" cy="722172"/>
          </a:xfrm>
        </p:grpSpPr>
        <p:sp>
          <p:nvSpPr>
            <p:cNvPr id="12" name="Oval 11"/>
            <p:cNvSpPr/>
            <p:nvPr/>
          </p:nvSpPr>
          <p:spPr>
            <a:xfrm>
              <a:off x="6084787" y="2580020"/>
              <a:ext cx="722172" cy="7221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787" y="2580020"/>
              <a:ext cx="722172" cy="722172"/>
            </a:xfrm>
            <a:prstGeom prst="rect">
              <a:avLst/>
            </a:prstGeom>
          </p:spPr>
        </p:pic>
      </p:grpSp>
    </p:spTree>
    <p:extLst>
      <p:ext uri="{BB962C8B-B14F-4D97-AF65-F5344CB8AC3E}">
        <p14:creationId xmlns:p14="http://schemas.microsoft.com/office/powerpoint/2010/main" val="1085390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057400"/>
            <a:ext cx="12192000" cy="324658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2726" y="207901"/>
            <a:ext cx="11042073" cy="1107996"/>
          </a:xfrm>
        </p:spPr>
        <p:txBody>
          <a:bodyPr/>
          <a:lstStyle/>
          <a:p>
            <a:r>
              <a:rPr lang="en-US" dirty="0" smtClean="0"/>
              <a:t>Approach to coding not much different than data retrieval</a:t>
            </a:r>
            <a:endParaRPr lang="en-US" dirty="0"/>
          </a:p>
        </p:txBody>
      </p:sp>
      <p:pic>
        <p:nvPicPr>
          <p:cNvPr id="4" name="Picture 3" descr="hand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8361" y="1736053"/>
            <a:ext cx="3889278" cy="3889276"/>
          </a:xfrm>
          <a:prstGeom prst="rect">
            <a:avLst/>
          </a:prstGeom>
        </p:spPr>
      </p:pic>
      <p:sp>
        <p:nvSpPr>
          <p:cNvPr id="7" name="TextBox 6"/>
          <p:cNvSpPr txBox="1"/>
          <p:nvPr/>
        </p:nvSpPr>
        <p:spPr>
          <a:xfrm>
            <a:off x="4825999" y="2622709"/>
            <a:ext cx="6908799" cy="705321"/>
          </a:xfrm>
          <a:prstGeom prst="rect">
            <a:avLst/>
          </a:prstGeom>
          <a:noFill/>
        </p:spPr>
        <p:txBody>
          <a:bodyPr wrap="square" lIns="0" tIns="0" rIns="0" bIns="0" rtlCol="0">
            <a:spAutoFit/>
          </a:bodyPr>
          <a:lstStyle/>
          <a:p>
            <a:pPr marL="228600" indent="-228600">
              <a:lnSpc>
                <a:spcPts val="2100"/>
              </a:lnSpc>
              <a:spcBef>
                <a:spcPts val="1300"/>
              </a:spcBef>
              <a:buFont typeface="Arial" charset="0"/>
              <a:buChar char="•"/>
            </a:pPr>
            <a:r>
              <a:rPr lang="en-US" dirty="0" smtClean="0"/>
              <a:t>Both involve solving problems</a:t>
            </a:r>
          </a:p>
          <a:p>
            <a:pPr marL="685800" lvl="1" indent="-228600">
              <a:lnSpc>
                <a:spcPts val="2100"/>
              </a:lnSpc>
              <a:spcBef>
                <a:spcPts val="1300"/>
              </a:spcBef>
              <a:buFont typeface="Arial" charset="0"/>
              <a:buChar char="•"/>
            </a:pPr>
            <a:endParaRPr lang="en-US" dirty="0"/>
          </a:p>
        </p:txBody>
      </p:sp>
      <p:sp>
        <p:nvSpPr>
          <p:cNvPr id="6" name="Footer Placeholder 5"/>
          <p:cNvSpPr>
            <a:spLocks noGrp="1"/>
          </p:cNvSpPr>
          <p:nvPr>
            <p:ph type="ftr" sz="quarter" idx="12"/>
          </p:nvPr>
        </p:nvSpPr>
        <p:spPr/>
        <p:txBody>
          <a:bodyPr/>
          <a:lstStyle/>
          <a:p>
            <a:r>
              <a:rPr lang="sk-SK" dirty="0" smtClean="0"/>
              <a:t>© 2018 </a:t>
            </a:r>
            <a:r>
              <a:rPr lang="en-US" dirty="0" err="1" smtClean="0"/>
              <a:t>CoverMyMeds</a:t>
            </a:r>
            <a:r>
              <a:rPr lang="en-US" dirty="0" smtClean="0"/>
              <a:t> LLC.</a:t>
            </a:r>
            <a:endParaRPr lang="en-US" dirty="0"/>
          </a:p>
        </p:txBody>
      </p:sp>
    </p:spTree>
    <p:extLst>
      <p:ext uri="{BB962C8B-B14F-4D97-AF65-F5344CB8AC3E}">
        <p14:creationId xmlns:p14="http://schemas.microsoft.com/office/powerpoint/2010/main" val="1465645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Places to find me</a:t>
            </a:r>
            <a:endParaRPr lang="en-US" dirty="0"/>
          </a:p>
        </p:txBody>
      </p:sp>
      <p:sp>
        <p:nvSpPr>
          <p:cNvPr id="9" name="Text Placeholder 8"/>
          <p:cNvSpPr>
            <a:spLocks noGrp="1"/>
          </p:cNvSpPr>
          <p:nvPr>
            <p:ph type="body" sz="quarter" idx="11"/>
          </p:nvPr>
        </p:nvSpPr>
        <p:spPr/>
        <p:txBody>
          <a:bodyPr/>
          <a:lstStyle/>
          <a:p>
            <a:r>
              <a:rPr lang="en-US" dirty="0">
                <a:hlinkClick r:id="rId3"/>
              </a:rPr>
              <a:t>https://</a:t>
            </a:r>
            <a:r>
              <a:rPr lang="en-US" dirty="0" smtClean="0">
                <a:hlinkClick r:id="rId3"/>
              </a:rPr>
              <a:t>github.com/gharmonjr/codemash</a:t>
            </a:r>
            <a:endParaRPr lang="en-US" dirty="0" smtClean="0"/>
          </a:p>
          <a:p>
            <a:endParaRPr lang="en-US" dirty="0"/>
          </a:p>
          <a:p>
            <a:r>
              <a:rPr lang="en-US" dirty="0" smtClean="0"/>
              <a:t>Twitter</a:t>
            </a:r>
          </a:p>
          <a:p>
            <a:r>
              <a:rPr lang="en-US" dirty="0" smtClean="0"/>
              <a:t>@</a:t>
            </a:r>
            <a:r>
              <a:rPr lang="en-US" dirty="0" err="1" smtClean="0"/>
              <a:t>glennharmonjr</a:t>
            </a:r>
            <a:endParaRPr lang="en-US" dirty="0"/>
          </a:p>
          <a:p>
            <a:endParaRPr lang="en-US" dirty="0" smtClean="0"/>
          </a:p>
          <a:p>
            <a:r>
              <a:rPr lang="en-US" dirty="0" smtClean="0"/>
              <a:t>Instagram </a:t>
            </a:r>
          </a:p>
          <a:p>
            <a:r>
              <a:rPr lang="en-US" dirty="0" smtClean="0"/>
              <a:t>@</a:t>
            </a:r>
            <a:r>
              <a:rPr lang="en-US" dirty="0" err="1" smtClean="0"/>
              <a:t>glennharmonjr</a:t>
            </a:r>
            <a:endParaRPr lang="en-US" dirty="0"/>
          </a:p>
          <a:p>
            <a:endParaRPr lang="en-US" dirty="0"/>
          </a:p>
          <a:p>
            <a:r>
              <a:rPr lang="en-US" dirty="0" smtClean="0"/>
              <a:t>LinkedIn </a:t>
            </a:r>
          </a:p>
          <a:p>
            <a:r>
              <a:rPr lang="en-US" dirty="0" smtClean="0"/>
              <a:t>Glenn Harmon Jr.</a:t>
            </a:r>
          </a:p>
          <a:p>
            <a:endParaRPr lang="en-US" dirty="0" smtClean="0"/>
          </a:p>
        </p:txBody>
      </p:sp>
      <p:sp>
        <p:nvSpPr>
          <p:cNvPr id="10" name="Footer Placeholder 9"/>
          <p:cNvSpPr>
            <a:spLocks noGrp="1"/>
          </p:cNvSpPr>
          <p:nvPr>
            <p:ph type="ftr" sz="quarter" idx="12"/>
          </p:nvPr>
        </p:nvSpPr>
        <p:spPr/>
        <p:txBody>
          <a:bodyPr/>
          <a:lstStyle/>
          <a:p>
            <a:r>
              <a:rPr lang="sk-SK" dirty="0" smtClean="0"/>
              <a:t>© 2018 </a:t>
            </a:r>
            <a:r>
              <a:rPr lang="en-US" dirty="0" err="1" smtClean="0"/>
              <a:t>CoverMyMeds</a:t>
            </a:r>
            <a:r>
              <a:rPr lang="en-US" dirty="0" smtClean="0"/>
              <a:t> LLC.</a:t>
            </a:r>
            <a:endParaRPr lang="en-US" dirty="0"/>
          </a:p>
        </p:txBody>
      </p:sp>
    </p:spTree>
    <p:extLst>
      <p:ext uri="{BB962C8B-B14F-4D97-AF65-F5344CB8AC3E}">
        <p14:creationId xmlns:p14="http://schemas.microsoft.com/office/powerpoint/2010/main" val="930874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057400"/>
            <a:ext cx="12192000" cy="324658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2726" y="207901"/>
            <a:ext cx="11042073" cy="1107996"/>
          </a:xfrm>
        </p:spPr>
        <p:txBody>
          <a:bodyPr/>
          <a:lstStyle/>
          <a:p>
            <a:r>
              <a:rPr lang="en-US" dirty="0" smtClean="0"/>
              <a:t>Approach to coding not much different than data retrieval</a:t>
            </a:r>
            <a:endParaRPr lang="en-US" dirty="0"/>
          </a:p>
        </p:txBody>
      </p:sp>
      <p:pic>
        <p:nvPicPr>
          <p:cNvPr id="4" name="Picture 3" descr="hand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8361" y="1736053"/>
            <a:ext cx="3889278" cy="3889276"/>
          </a:xfrm>
          <a:prstGeom prst="rect">
            <a:avLst/>
          </a:prstGeom>
        </p:spPr>
      </p:pic>
      <p:sp>
        <p:nvSpPr>
          <p:cNvPr id="7" name="TextBox 6"/>
          <p:cNvSpPr txBox="1"/>
          <p:nvPr/>
        </p:nvSpPr>
        <p:spPr>
          <a:xfrm>
            <a:off x="4825999" y="2622709"/>
            <a:ext cx="6908799" cy="1141338"/>
          </a:xfrm>
          <a:prstGeom prst="rect">
            <a:avLst/>
          </a:prstGeom>
          <a:noFill/>
        </p:spPr>
        <p:txBody>
          <a:bodyPr wrap="square" lIns="0" tIns="0" rIns="0" bIns="0" rtlCol="0">
            <a:spAutoFit/>
          </a:bodyPr>
          <a:lstStyle/>
          <a:p>
            <a:pPr marL="228600" indent="-228600">
              <a:lnSpc>
                <a:spcPts val="2100"/>
              </a:lnSpc>
              <a:spcBef>
                <a:spcPts val="1300"/>
              </a:spcBef>
              <a:buFont typeface="Arial" charset="0"/>
              <a:buChar char="•"/>
            </a:pPr>
            <a:r>
              <a:rPr lang="en-US" dirty="0" smtClean="0"/>
              <a:t>Both involve solving problems</a:t>
            </a:r>
          </a:p>
          <a:p>
            <a:pPr marL="228600" indent="-228600">
              <a:lnSpc>
                <a:spcPts val="2100"/>
              </a:lnSpc>
              <a:spcBef>
                <a:spcPts val="1300"/>
              </a:spcBef>
              <a:buFont typeface="Arial" charset="0"/>
              <a:buChar char="•"/>
            </a:pPr>
            <a:r>
              <a:rPr lang="en-US" dirty="0" smtClean="0"/>
              <a:t>Performance considerations</a:t>
            </a:r>
          </a:p>
          <a:p>
            <a:pPr marL="685800" lvl="1" indent="-228600">
              <a:lnSpc>
                <a:spcPts val="2100"/>
              </a:lnSpc>
              <a:spcBef>
                <a:spcPts val="1300"/>
              </a:spcBef>
              <a:buFont typeface="Arial" charset="0"/>
              <a:buChar char="•"/>
            </a:pPr>
            <a:endParaRPr lang="en-US" dirty="0"/>
          </a:p>
        </p:txBody>
      </p:sp>
      <p:sp>
        <p:nvSpPr>
          <p:cNvPr id="6" name="Footer Placeholder 5"/>
          <p:cNvSpPr>
            <a:spLocks noGrp="1"/>
          </p:cNvSpPr>
          <p:nvPr>
            <p:ph type="ftr" sz="quarter" idx="12"/>
          </p:nvPr>
        </p:nvSpPr>
        <p:spPr/>
        <p:txBody>
          <a:bodyPr/>
          <a:lstStyle/>
          <a:p>
            <a:r>
              <a:rPr lang="sk-SK" dirty="0" smtClean="0"/>
              <a:t>© 2018 </a:t>
            </a:r>
            <a:r>
              <a:rPr lang="en-US" dirty="0" err="1" smtClean="0"/>
              <a:t>CoverMyMeds</a:t>
            </a:r>
            <a:r>
              <a:rPr lang="en-US" dirty="0" smtClean="0"/>
              <a:t> LLC.</a:t>
            </a:r>
            <a:endParaRPr lang="en-US" dirty="0"/>
          </a:p>
        </p:txBody>
      </p:sp>
    </p:spTree>
    <p:extLst>
      <p:ext uri="{BB962C8B-B14F-4D97-AF65-F5344CB8AC3E}">
        <p14:creationId xmlns:p14="http://schemas.microsoft.com/office/powerpoint/2010/main" val="2042207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057400"/>
            <a:ext cx="12192000" cy="324658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2726" y="207901"/>
            <a:ext cx="11042073" cy="1107996"/>
          </a:xfrm>
        </p:spPr>
        <p:txBody>
          <a:bodyPr/>
          <a:lstStyle/>
          <a:p>
            <a:r>
              <a:rPr lang="en-US" dirty="0" smtClean="0"/>
              <a:t>Approach to coding not much different than data retrieval</a:t>
            </a:r>
            <a:endParaRPr lang="en-US" dirty="0"/>
          </a:p>
        </p:txBody>
      </p:sp>
      <p:pic>
        <p:nvPicPr>
          <p:cNvPr id="4" name="Picture 3" descr="hand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8361" y="1736053"/>
            <a:ext cx="3889278" cy="3889276"/>
          </a:xfrm>
          <a:prstGeom prst="rect">
            <a:avLst/>
          </a:prstGeom>
        </p:spPr>
      </p:pic>
      <p:sp>
        <p:nvSpPr>
          <p:cNvPr id="7" name="TextBox 6"/>
          <p:cNvSpPr txBox="1"/>
          <p:nvPr/>
        </p:nvSpPr>
        <p:spPr>
          <a:xfrm>
            <a:off x="4825999" y="2622709"/>
            <a:ext cx="6908799" cy="1577355"/>
          </a:xfrm>
          <a:prstGeom prst="rect">
            <a:avLst/>
          </a:prstGeom>
          <a:noFill/>
        </p:spPr>
        <p:txBody>
          <a:bodyPr wrap="square" lIns="0" tIns="0" rIns="0" bIns="0" rtlCol="0">
            <a:spAutoFit/>
          </a:bodyPr>
          <a:lstStyle/>
          <a:p>
            <a:pPr marL="228600" indent="-228600">
              <a:lnSpc>
                <a:spcPts val="2100"/>
              </a:lnSpc>
              <a:spcBef>
                <a:spcPts val="1300"/>
              </a:spcBef>
              <a:buFont typeface="Arial" charset="0"/>
              <a:buChar char="•"/>
            </a:pPr>
            <a:r>
              <a:rPr lang="en-US" dirty="0" smtClean="0"/>
              <a:t>Both involve solving problems</a:t>
            </a:r>
          </a:p>
          <a:p>
            <a:pPr marL="228600" indent="-228600">
              <a:lnSpc>
                <a:spcPts val="2100"/>
              </a:lnSpc>
              <a:spcBef>
                <a:spcPts val="1300"/>
              </a:spcBef>
              <a:buFont typeface="Arial" charset="0"/>
              <a:buChar char="•"/>
            </a:pPr>
            <a:r>
              <a:rPr lang="en-US" dirty="0" smtClean="0"/>
              <a:t>Performance considerations</a:t>
            </a:r>
          </a:p>
          <a:p>
            <a:pPr marL="228600" indent="-228600">
              <a:lnSpc>
                <a:spcPts val="2100"/>
              </a:lnSpc>
              <a:spcBef>
                <a:spcPts val="1300"/>
              </a:spcBef>
              <a:buFont typeface="Arial" charset="0"/>
              <a:buChar char="•"/>
            </a:pPr>
            <a:r>
              <a:rPr lang="en-US" dirty="0" smtClean="0"/>
              <a:t>Best practices overlap</a:t>
            </a:r>
          </a:p>
          <a:p>
            <a:pPr marL="685800" lvl="1" indent="-228600">
              <a:lnSpc>
                <a:spcPts val="2100"/>
              </a:lnSpc>
              <a:spcBef>
                <a:spcPts val="1300"/>
              </a:spcBef>
              <a:buFont typeface="Arial" charset="0"/>
              <a:buChar char="•"/>
            </a:pPr>
            <a:endParaRPr lang="en-US" dirty="0"/>
          </a:p>
        </p:txBody>
      </p:sp>
      <p:sp>
        <p:nvSpPr>
          <p:cNvPr id="6" name="Footer Placeholder 5"/>
          <p:cNvSpPr>
            <a:spLocks noGrp="1"/>
          </p:cNvSpPr>
          <p:nvPr>
            <p:ph type="ftr" sz="quarter" idx="12"/>
          </p:nvPr>
        </p:nvSpPr>
        <p:spPr/>
        <p:txBody>
          <a:bodyPr/>
          <a:lstStyle/>
          <a:p>
            <a:r>
              <a:rPr lang="sk-SK" dirty="0" smtClean="0"/>
              <a:t>© 2018 </a:t>
            </a:r>
            <a:r>
              <a:rPr lang="en-US" dirty="0" err="1" smtClean="0"/>
              <a:t>CoverMyMeds</a:t>
            </a:r>
            <a:r>
              <a:rPr lang="en-US" dirty="0" smtClean="0"/>
              <a:t> LLC.</a:t>
            </a:r>
            <a:endParaRPr lang="en-US" dirty="0"/>
          </a:p>
        </p:txBody>
      </p:sp>
    </p:spTree>
    <p:extLst>
      <p:ext uri="{BB962C8B-B14F-4D97-AF65-F5344CB8AC3E}">
        <p14:creationId xmlns:p14="http://schemas.microsoft.com/office/powerpoint/2010/main" val="937306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057400"/>
            <a:ext cx="12192000" cy="324658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2726" y="207901"/>
            <a:ext cx="11042073" cy="1107996"/>
          </a:xfrm>
        </p:spPr>
        <p:txBody>
          <a:bodyPr/>
          <a:lstStyle/>
          <a:p>
            <a:r>
              <a:rPr lang="en-US" dirty="0" smtClean="0"/>
              <a:t>Approach to coding not much different than data retrieval</a:t>
            </a:r>
            <a:endParaRPr lang="en-US" dirty="0"/>
          </a:p>
        </p:txBody>
      </p:sp>
      <p:pic>
        <p:nvPicPr>
          <p:cNvPr id="4" name="Picture 3" descr="hand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8361" y="1736053"/>
            <a:ext cx="3889278" cy="3889276"/>
          </a:xfrm>
          <a:prstGeom prst="rect">
            <a:avLst/>
          </a:prstGeom>
        </p:spPr>
      </p:pic>
      <p:sp>
        <p:nvSpPr>
          <p:cNvPr id="7" name="TextBox 6"/>
          <p:cNvSpPr txBox="1"/>
          <p:nvPr/>
        </p:nvSpPr>
        <p:spPr>
          <a:xfrm>
            <a:off x="4825999" y="2622709"/>
            <a:ext cx="6908799" cy="2013372"/>
          </a:xfrm>
          <a:prstGeom prst="rect">
            <a:avLst/>
          </a:prstGeom>
          <a:noFill/>
        </p:spPr>
        <p:txBody>
          <a:bodyPr wrap="square" lIns="0" tIns="0" rIns="0" bIns="0" rtlCol="0">
            <a:spAutoFit/>
          </a:bodyPr>
          <a:lstStyle/>
          <a:p>
            <a:pPr marL="228600" indent="-228600">
              <a:lnSpc>
                <a:spcPts val="2100"/>
              </a:lnSpc>
              <a:spcBef>
                <a:spcPts val="1300"/>
              </a:spcBef>
              <a:buFont typeface="Arial" charset="0"/>
              <a:buChar char="•"/>
            </a:pPr>
            <a:r>
              <a:rPr lang="en-US" dirty="0" smtClean="0"/>
              <a:t>Both involve solving problems</a:t>
            </a:r>
          </a:p>
          <a:p>
            <a:pPr marL="228600" indent="-228600">
              <a:lnSpc>
                <a:spcPts val="2100"/>
              </a:lnSpc>
              <a:spcBef>
                <a:spcPts val="1300"/>
              </a:spcBef>
              <a:buFont typeface="Arial" charset="0"/>
              <a:buChar char="•"/>
            </a:pPr>
            <a:r>
              <a:rPr lang="en-US" dirty="0" smtClean="0"/>
              <a:t>Performance considerations</a:t>
            </a:r>
          </a:p>
          <a:p>
            <a:pPr marL="228600" indent="-228600">
              <a:lnSpc>
                <a:spcPts val="2100"/>
              </a:lnSpc>
              <a:spcBef>
                <a:spcPts val="1300"/>
              </a:spcBef>
              <a:buFont typeface="Arial" charset="0"/>
              <a:buChar char="•"/>
            </a:pPr>
            <a:r>
              <a:rPr lang="en-US" dirty="0" smtClean="0"/>
              <a:t>Best practices overlap</a:t>
            </a:r>
          </a:p>
          <a:p>
            <a:pPr marL="228600" indent="-228600">
              <a:lnSpc>
                <a:spcPts val="2100"/>
              </a:lnSpc>
              <a:spcBef>
                <a:spcPts val="1300"/>
              </a:spcBef>
              <a:buFont typeface="Arial" charset="0"/>
              <a:buChar char="•"/>
            </a:pPr>
            <a:r>
              <a:rPr lang="en-US" dirty="0" smtClean="0"/>
              <a:t>Storage</a:t>
            </a:r>
          </a:p>
          <a:p>
            <a:pPr marL="685800" lvl="1" indent="-228600">
              <a:lnSpc>
                <a:spcPts val="2100"/>
              </a:lnSpc>
              <a:spcBef>
                <a:spcPts val="1300"/>
              </a:spcBef>
              <a:buFont typeface="Arial" charset="0"/>
              <a:buChar char="•"/>
            </a:pPr>
            <a:endParaRPr lang="en-US" dirty="0"/>
          </a:p>
        </p:txBody>
      </p:sp>
      <p:sp>
        <p:nvSpPr>
          <p:cNvPr id="6" name="Footer Placeholder 5"/>
          <p:cNvSpPr>
            <a:spLocks noGrp="1"/>
          </p:cNvSpPr>
          <p:nvPr>
            <p:ph type="ftr" sz="quarter" idx="12"/>
          </p:nvPr>
        </p:nvSpPr>
        <p:spPr/>
        <p:txBody>
          <a:bodyPr/>
          <a:lstStyle/>
          <a:p>
            <a:r>
              <a:rPr lang="sk-SK" dirty="0" smtClean="0"/>
              <a:t>© 2018 </a:t>
            </a:r>
            <a:r>
              <a:rPr lang="en-US" dirty="0" err="1" smtClean="0"/>
              <a:t>CoverMyMeds</a:t>
            </a:r>
            <a:r>
              <a:rPr lang="en-US" dirty="0" smtClean="0"/>
              <a:t> LLC.</a:t>
            </a:r>
            <a:endParaRPr lang="en-US" dirty="0"/>
          </a:p>
        </p:txBody>
      </p:sp>
    </p:spTree>
    <p:extLst>
      <p:ext uri="{BB962C8B-B14F-4D97-AF65-F5344CB8AC3E}">
        <p14:creationId xmlns:p14="http://schemas.microsoft.com/office/powerpoint/2010/main" val="104424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057400"/>
            <a:ext cx="12192000" cy="324658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2726" y="207901"/>
            <a:ext cx="11042073" cy="1107996"/>
          </a:xfrm>
        </p:spPr>
        <p:txBody>
          <a:bodyPr/>
          <a:lstStyle/>
          <a:p>
            <a:r>
              <a:rPr lang="en-US" dirty="0" smtClean="0"/>
              <a:t>Approach to coding not much different than data retrieval</a:t>
            </a:r>
            <a:endParaRPr lang="en-US" dirty="0"/>
          </a:p>
        </p:txBody>
      </p:sp>
      <p:pic>
        <p:nvPicPr>
          <p:cNvPr id="4" name="Picture 3" descr="hand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8361" y="1736053"/>
            <a:ext cx="3889278" cy="3889276"/>
          </a:xfrm>
          <a:prstGeom prst="rect">
            <a:avLst/>
          </a:prstGeom>
        </p:spPr>
      </p:pic>
      <p:sp>
        <p:nvSpPr>
          <p:cNvPr id="7" name="TextBox 6"/>
          <p:cNvSpPr txBox="1"/>
          <p:nvPr/>
        </p:nvSpPr>
        <p:spPr>
          <a:xfrm>
            <a:off x="4825999" y="2622709"/>
            <a:ext cx="6908799" cy="2449388"/>
          </a:xfrm>
          <a:prstGeom prst="rect">
            <a:avLst/>
          </a:prstGeom>
          <a:noFill/>
        </p:spPr>
        <p:txBody>
          <a:bodyPr wrap="square" lIns="0" tIns="0" rIns="0" bIns="0" rtlCol="0">
            <a:spAutoFit/>
          </a:bodyPr>
          <a:lstStyle/>
          <a:p>
            <a:pPr marL="228600" indent="-228600">
              <a:lnSpc>
                <a:spcPts val="2100"/>
              </a:lnSpc>
              <a:spcBef>
                <a:spcPts val="1300"/>
              </a:spcBef>
              <a:buFont typeface="Arial" charset="0"/>
              <a:buChar char="•"/>
            </a:pPr>
            <a:r>
              <a:rPr lang="en-US" dirty="0" smtClean="0"/>
              <a:t>Both involve solving problems</a:t>
            </a:r>
          </a:p>
          <a:p>
            <a:pPr marL="228600" indent="-228600">
              <a:lnSpc>
                <a:spcPts val="2100"/>
              </a:lnSpc>
              <a:spcBef>
                <a:spcPts val="1300"/>
              </a:spcBef>
              <a:buFont typeface="Arial" charset="0"/>
              <a:buChar char="•"/>
            </a:pPr>
            <a:r>
              <a:rPr lang="en-US" dirty="0" smtClean="0"/>
              <a:t>Performance considerations</a:t>
            </a:r>
          </a:p>
          <a:p>
            <a:pPr marL="228600" indent="-228600">
              <a:lnSpc>
                <a:spcPts val="2100"/>
              </a:lnSpc>
              <a:spcBef>
                <a:spcPts val="1300"/>
              </a:spcBef>
              <a:buFont typeface="Arial" charset="0"/>
              <a:buChar char="•"/>
            </a:pPr>
            <a:r>
              <a:rPr lang="en-US" dirty="0" smtClean="0"/>
              <a:t>Best practices overlap</a:t>
            </a:r>
          </a:p>
          <a:p>
            <a:pPr marL="228600" indent="-228600">
              <a:lnSpc>
                <a:spcPts val="2100"/>
              </a:lnSpc>
              <a:spcBef>
                <a:spcPts val="1300"/>
              </a:spcBef>
              <a:buFont typeface="Arial" charset="0"/>
              <a:buChar char="•"/>
            </a:pPr>
            <a:r>
              <a:rPr lang="en-US" dirty="0" smtClean="0"/>
              <a:t>Storage</a:t>
            </a:r>
          </a:p>
          <a:p>
            <a:pPr marL="228600" indent="-228600">
              <a:lnSpc>
                <a:spcPts val="2100"/>
              </a:lnSpc>
              <a:spcBef>
                <a:spcPts val="1300"/>
              </a:spcBef>
              <a:buFont typeface="Arial" charset="0"/>
              <a:buChar char="•"/>
            </a:pPr>
            <a:r>
              <a:rPr lang="en-US" dirty="0" smtClean="0"/>
              <a:t>Target Audience</a:t>
            </a:r>
          </a:p>
          <a:p>
            <a:pPr marL="685800" lvl="1" indent="-228600">
              <a:lnSpc>
                <a:spcPts val="2100"/>
              </a:lnSpc>
              <a:spcBef>
                <a:spcPts val="1300"/>
              </a:spcBef>
              <a:buFont typeface="Arial" charset="0"/>
              <a:buChar char="•"/>
            </a:pPr>
            <a:endParaRPr lang="en-US" dirty="0"/>
          </a:p>
        </p:txBody>
      </p:sp>
      <p:sp>
        <p:nvSpPr>
          <p:cNvPr id="6" name="Footer Placeholder 5"/>
          <p:cNvSpPr>
            <a:spLocks noGrp="1"/>
          </p:cNvSpPr>
          <p:nvPr>
            <p:ph type="ftr" sz="quarter" idx="12"/>
          </p:nvPr>
        </p:nvSpPr>
        <p:spPr/>
        <p:txBody>
          <a:bodyPr/>
          <a:lstStyle/>
          <a:p>
            <a:r>
              <a:rPr lang="sk-SK" dirty="0" smtClean="0"/>
              <a:t>© 2018 </a:t>
            </a:r>
            <a:r>
              <a:rPr lang="en-US" dirty="0" err="1" smtClean="0"/>
              <a:t>CoverMyMeds</a:t>
            </a:r>
            <a:r>
              <a:rPr lang="en-US" dirty="0" smtClean="0"/>
              <a:t> LLC.</a:t>
            </a:r>
            <a:endParaRPr lang="en-US" dirty="0"/>
          </a:p>
        </p:txBody>
      </p:sp>
    </p:spTree>
    <p:extLst>
      <p:ext uri="{BB962C8B-B14F-4D97-AF65-F5344CB8AC3E}">
        <p14:creationId xmlns:p14="http://schemas.microsoft.com/office/powerpoint/2010/main" val="1801213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a:xfrm>
            <a:off x="7619999" y="6366983"/>
            <a:ext cx="4114800" cy="365125"/>
          </a:xfrm>
        </p:spPr>
        <p:txBody>
          <a:bodyPr/>
          <a:lstStyle/>
          <a:p>
            <a:r>
              <a:rPr lang="en-US" dirty="0" smtClean="0"/>
              <a:t>© 2018 </a:t>
            </a:r>
            <a:r>
              <a:rPr lang="en-US" dirty="0" err="1" smtClean="0"/>
              <a:t>CoverMyMeds</a:t>
            </a:r>
            <a:r>
              <a:rPr lang="en-US" dirty="0" smtClean="0"/>
              <a:t> LLC.</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0" y="1968500"/>
            <a:ext cx="6350000" cy="2921000"/>
          </a:xfrm>
          <a:prstGeom prst="rect">
            <a:avLst/>
          </a:prstGeom>
        </p:spPr>
      </p:pic>
    </p:spTree>
    <p:extLst>
      <p:ext uri="{BB962C8B-B14F-4D97-AF65-F5344CB8AC3E}">
        <p14:creationId xmlns:p14="http://schemas.microsoft.com/office/powerpoint/2010/main" val="256712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we do right now?</a:t>
            </a:r>
            <a:endParaRPr lang="en-US" dirty="0"/>
          </a:p>
        </p:txBody>
      </p:sp>
      <p:sp>
        <p:nvSpPr>
          <p:cNvPr id="7" name="Rectangle 6"/>
          <p:cNvSpPr/>
          <p:nvPr/>
        </p:nvSpPr>
        <p:spPr>
          <a:xfrm>
            <a:off x="2012477" y="1436817"/>
            <a:ext cx="9512459" cy="602729"/>
          </a:xfrm>
          <a:prstGeom prst="rect">
            <a:avLst/>
          </a:prstGeom>
        </p:spPr>
        <p:txBody>
          <a:bodyPr wrap="square" lIns="0" tIns="0" rIns="0" bIns="0">
            <a:spAutoFit/>
          </a:bodyPr>
          <a:lstStyle/>
          <a:p>
            <a:pPr>
              <a:lnSpc>
                <a:spcPts val="2100"/>
              </a:lnSpc>
              <a:spcBef>
                <a:spcPts val="500"/>
              </a:spcBef>
            </a:pPr>
            <a:r>
              <a:rPr lang="en-US" sz="1600" spc="300" dirty="0" smtClean="0">
                <a:solidFill>
                  <a:schemeClr val="accent1"/>
                </a:solidFill>
                <a:latin typeface="+mj-lt"/>
              </a:rPr>
              <a:t>STEP ONE: FIND PEOPLE THAT CARE ABOUT BEING RESPONSIBLE FOR DATA</a:t>
            </a:r>
          </a:p>
          <a:p>
            <a:pPr>
              <a:lnSpc>
                <a:spcPts val="2100"/>
              </a:lnSpc>
              <a:spcBef>
                <a:spcPts val="500"/>
              </a:spcBef>
            </a:pPr>
            <a:r>
              <a:rPr lang="en-US" sz="1600" dirty="0" smtClean="0"/>
              <a:t>Even if it’s just in your own department to begin with. Building a mentality and a culture has to start someplace.</a:t>
            </a:r>
            <a:endParaRPr lang="en-US" sz="1600" dirty="0"/>
          </a:p>
        </p:txBody>
      </p:sp>
      <p:sp>
        <p:nvSpPr>
          <p:cNvPr id="16" name="Rectangle 15"/>
          <p:cNvSpPr/>
          <p:nvPr/>
        </p:nvSpPr>
        <p:spPr>
          <a:xfrm>
            <a:off x="2012476" y="2437465"/>
            <a:ext cx="9512459" cy="872034"/>
          </a:xfrm>
          <a:prstGeom prst="rect">
            <a:avLst/>
          </a:prstGeom>
        </p:spPr>
        <p:txBody>
          <a:bodyPr wrap="square" lIns="0" tIns="0" rIns="0" bIns="0">
            <a:spAutoFit/>
          </a:bodyPr>
          <a:lstStyle/>
          <a:p>
            <a:pPr>
              <a:lnSpc>
                <a:spcPts val="2100"/>
              </a:lnSpc>
              <a:spcBef>
                <a:spcPts val="500"/>
              </a:spcBef>
            </a:pPr>
            <a:r>
              <a:rPr lang="en-US" sz="1600" cap="all" spc="300" dirty="0">
                <a:solidFill>
                  <a:schemeClr val="accent1"/>
                </a:solidFill>
                <a:latin typeface="+mj-lt"/>
              </a:rPr>
              <a:t>STEP TWO: </a:t>
            </a:r>
            <a:r>
              <a:rPr lang="en-US" sz="1600" cap="all" spc="300" dirty="0" smtClean="0">
                <a:solidFill>
                  <a:schemeClr val="accent1"/>
                </a:solidFill>
                <a:latin typeface="+mj-lt"/>
              </a:rPr>
              <a:t>FIND OUT WHO IN LEADERSHIP SUPPORTS DATA ACCOUNTABILITY</a:t>
            </a:r>
            <a:endParaRPr lang="en-US" sz="1600" cap="all" spc="300" dirty="0">
              <a:solidFill>
                <a:schemeClr val="accent1"/>
              </a:solidFill>
              <a:latin typeface="+mj-lt"/>
            </a:endParaRPr>
          </a:p>
          <a:p>
            <a:pPr>
              <a:lnSpc>
                <a:spcPts val="2100"/>
              </a:lnSpc>
              <a:spcBef>
                <a:spcPts val="500"/>
              </a:spcBef>
            </a:pPr>
            <a:r>
              <a:rPr lang="en-US" sz="1600" dirty="0" smtClean="0"/>
              <a:t>And if there is no one begin by showing some of the benefits. Such as how we can produce this one thing faster going forward if we can commit to doing ‘X’</a:t>
            </a:r>
            <a:endParaRPr lang="en-US" sz="1600" dirty="0"/>
          </a:p>
        </p:txBody>
      </p:sp>
      <p:sp>
        <p:nvSpPr>
          <p:cNvPr id="19" name="Rectangle 18"/>
          <p:cNvSpPr/>
          <p:nvPr/>
        </p:nvSpPr>
        <p:spPr>
          <a:xfrm>
            <a:off x="2012475" y="3707418"/>
            <a:ext cx="9512460" cy="1141338"/>
          </a:xfrm>
          <a:prstGeom prst="rect">
            <a:avLst/>
          </a:prstGeom>
        </p:spPr>
        <p:txBody>
          <a:bodyPr wrap="square" lIns="0" tIns="0" rIns="0" bIns="0">
            <a:spAutoFit/>
          </a:bodyPr>
          <a:lstStyle/>
          <a:p>
            <a:pPr>
              <a:lnSpc>
                <a:spcPts val="2100"/>
              </a:lnSpc>
            </a:pPr>
            <a:r>
              <a:rPr lang="en-US" sz="1600" cap="all" spc="300" dirty="0">
                <a:solidFill>
                  <a:schemeClr val="accent1"/>
                </a:solidFill>
                <a:latin typeface="+mj-lt"/>
              </a:rPr>
              <a:t>STEP THREE: </a:t>
            </a:r>
            <a:r>
              <a:rPr lang="en-US" sz="1600" cap="all" spc="300" dirty="0" smtClean="0">
                <a:solidFill>
                  <a:schemeClr val="accent1"/>
                </a:solidFill>
                <a:latin typeface="+mj-lt"/>
              </a:rPr>
              <a:t>SMALL WINS</a:t>
            </a:r>
            <a:endParaRPr lang="en-US" sz="1600" cap="all" spc="300" dirty="0">
              <a:solidFill>
                <a:schemeClr val="accent1"/>
              </a:solidFill>
              <a:latin typeface="+mj-lt"/>
            </a:endParaRPr>
          </a:p>
          <a:p>
            <a:pPr>
              <a:lnSpc>
                <a:spcPts val="2100"/>
              </a:lnSpc>
              <a:spcBef>
                <a:spcPts val="500"/>
              </a:spcBef>
            </a:pPr>
            <a:r>
              <a:rPr lang="en-US" sz="1600" dirty="0" smtClean="0"/>
              <a:t>Find small wins and broadcast them like you’re excited your favorite movie, book, or album is coming out. Be excited for it and be contagious. Get people to buy-in from your enthusiasm and broadcast their support. Help them feel like they own the process.</a:t>
            </a:r>
            <a:endParaRPr lang="en-US" sz="1600" dirty="0"/>
          </a:p>
        </p:txBody>
      </p:sp>
      <p:sp>
        <p:nvSpPr>
          <p:cNvPr id="8" name="Oval 7"/>
          <p:cNvSpPr/>
          <p:nvPr/>
        </p:nvSpPr>
        <p:spPr>
          <a:xfrm>
            <a:off x="1017917" y="2437465"/>
            <a:ext cx="778926" cy="778927"/>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2"/>
          </p:nvPr>
        </p:nvSpPr>
        <p:spPr/>
        <p:txBody>
          <a:bodyPr/>
          <a:lstStyle/>
          <a:p>
            <a:r>
              <a:rPr lang="sk-SK" dirty="0" smtClean="0"/>
              <a:t>© 2018 </a:t>
            </a:r>
            <a:r>
              <a:rPr lang="en-US" dirty="0" err="1" smtClean="0"/>
              <a:t>CoverMyMeds</a:t>
            </a:r>
            <a:r>
              <a:rPr lang="en-US" dirty="0" smtClean="0"/>
              <a:t> LLC.</a:t>
            </a:r>
            <a:endParaRPr lang="en-US" dirty="0"/>
          </a:p>
        </p:txBody>
      </p:sp>
      <p:sp>
        <p:nvSpPr>
          <p:cNvPr id="17" name="Rectangle 16"/>
          <p:cNvSpPr/>
          <p:nvPr/>
        </p:nvSpPr>
        <p:spPr>
          <a:xfrm>
            <a:off x="2012475" y="5166536"/>
            <a:ext cx="9512460" cy="872034"/>
          </a:xfrm>
          <a:prstGeom prst="rect">
            <a:avLst/>
          </a:prstGeom>
        </p:spPr>
        <p:txBody>
          <a:bodyPr wrap="square" lIns="0" tIns="0" rIns="0" bIns="0">
            <a:spAutoFit/>
          </a:bodyPr>
          <a:lstStyle/>
          <a:p>
            <a:pPr>
              <a:lnSpc>
                <a:spcPts val="2100"/>
              </a:lnSpc>
            </a:pPr>
            <a:r>
              <a:rPr lang="en-US" sz="1600" cap="all" spc="300" dirty="0">
                <a:solidFill>
                  <a:schemeClr val="accent1"/>
                </a:solidFill>
                <a:latin typeface="+mj-lt"/>
              </a:rPr>
              <a:t>STEP </a:t>
            </a:r>
            <a:r>
              <a:rPr lang="en-US" sz="1600" cap="all" spc="300" dirty="0" smtClean="0">
                <a:solidFill>
                  <a:schemeClr val="accent1"/>
                </a:solidFill>
                <a:latin typeface="+mj-lt"/>
              </a:rPr>
              <a:t>FOUR:</a:t>
            </a:r>
            <a:r>
              <a:rPr lang="en-US" sz="1600" cap="all" spc="300" dirty="0">
                <a:solidFill>
                  <a:schemeClr val="accent1"/>
                </a:solidFill>
                <a:latin typeface="+mj-lt"/>
              </a:rPr>
              <a:t> </a:t>
            </a:r>
            <a:r>
              <a:rPr lang="en-US" sz="1600" cap="all" spc="300" dirty="0" smtClean="0">
                <a:solidFill>
                  <a:schemeClr val="accent1"/>
                </a:solidFill>
                <a:latin typeface="+mj-lt"/>
              </a:rPr>
              <a:t>PUSH THE RIGHT THING AT ALL COSTS</a:t>
            </a:r>
            <a:endParaRPr lang="en-US" sz="1600" cap="all" spc="300" dirty="0">
              <a:solidFill>
                <a:schemeClr val="accent1"/>
              </a:solidFill>
              <a:latin typeface="+mj-lt"/>
            </a:endParaRPr>
          </a:p>
          <a:p>
            <a:pPr>
              <a:lnSpc>
                <a:spcPts val="2100"/>
              </a:lnSpc>
              <a:spcBef>
                <a:spcPts val="500"/>
              </a:spcBef>
            </a:pPr>
            <a:r>
              <a:rPr lang="en-US" sz="1600" dirty="0" smtClean="0"/>
              <a:t>We’ve talked about some best practices from data dictionaries to normalizing your database when appropriate. Don’t continue to sacrifice best practices in the name of speed. This still has to be paid for someplace</a:t>
            </a:r>
            <a:endParaRPr lang="en-US" sz="16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245" y="1436817"/>
            <a:ext cx="736266" cy="736266"/>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520" y="2397182"/>
            <a:ext cx="853717" cy="853717"/>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521" y="3544400"/>
            <a:ext cx="853717" cy="853717"/>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6611" y="5091559"/>
            <a:ext cx="853717" cy="853717"/>
          </a:xfrm>
          <a:prstGeom prst="rect">
            <a:avLst/>
          </a:prstGeom>
        </p:spPr>
      </p:pic>
      <p:sp>
        <p:nvSpPr>
          <p:cNvPr id="28" name="Oval 27"/>
          <p:cNvSpPr/>
          <p:nvPr/>
        </p:nvSpPr>
        <p:spPr>
          <a:xfrm>
            <a:off x="1017917" y="3581796"/>
            <a:ext cx="778926" cy="778927"/>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18541" y="1436817"/>
            <a:ext cx="778926" cy="778927"/>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17917" y="5091559"/>
            <a:ext cx="778926" cy="778927"/>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663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Takeaways </a:t>
            </a:r>
            <a:endParaRPr lang="en-US" dirty="0"/>
          </a:p>
        </p:txBody>
      </p:sp>
      <p:sp>
        <p:nvSpPr>
          <p:cNvPr id="4" name="TextBox 3"/>
          <p:cNvSpPr txBox="1"/>
          <p:nvPr/>
        </p:nvSpPr>
        <p:spPr>
          <a:xfrm>
            <a:off x="692725" y="1351208"/>
            <a:ext cx="11042073" cy="307777"/>
          </a:xfrm>
          <a:prstGeom prst="rect">
            <a:avLst/>
          </a:prstGeom>
          <a:noFill/>
        </p:spPr>
        <p:txBody>
          <a:bodyPr wrap="square" lIns="0" tIns="0" rIns="0" bIns="0" rtlCol="0">
            <a:spAutoFit/>
          </a:bodyPr>
          <a:lstStyle/>
          <a:p>
            <a:r>
              <a:rPr lang="en-US" sz="2000" dirty="0" smtClean="0"/>
              <a:t>Some investment upfront can save countless hours and time in the future</a:t>
            </a:r>
            <a:endParaRPr lang="en-US" sz="2000" dirty="0"/>
          </a:p>
        </p:txBody>
      </p:sp>
      <p:sp>
        <p:nvSpPr>
          <p:cNvPr id="5" name="TextBox 4"/>
          <p:cNvSpPr txBox="1"/>
          <p:nvPr/>
        </p:nvSpPr>
        <p:spPr>
          <a:xfrm>
            <a:off x="2171699" y="2322583"/>
            <a:ext cx="9169397" cy="615553"/>
          </a:xfrm>
          <a:prstGeom prst="rect">
            <a:avLst/>
          </a:prstGeom>
          <a:noFill/>
        </p:spPr>
        <p:txBody>
          <a:bodyPr wrap="square" lIns="0" tIns="0" rIns="0" bIns="0" rtlCol="0">
            <a:spAutoFit/>
          </a:bodyPr>
          <a:lstStyle/>
          <a:p>
            <a:r>
              <a:rPr lang="en-US" sz="2000" dirty="0" smtClean="0">
                <a:latin typeface="+mj-lt"/>
              </a:rPr>
              <a:t>We All Have The Same Goal: </a:t>
            </a:r>
            <a:r>
              <a:rPr lang="en-US" sz="2000" dirty="0" smtClean="0"/>
              <a:t>To help our customers by using best practices and the best information available to us</a:t>
            </a:r>
          </a:p>
        </p:txBody>
      </p:sp>
      <p:sp>
        <p:nvSpPr>
          <p:cNvPr id="6" name="TextBox 5"/>
          <p:cNvSpPr txBox="1"/>
          <p:nvPr/>
        </p:nvSpPr>
        <p:spPr>
          <a:xfrm>
            <a:off x="2171699" y="4047910"/>
            <a:ext cx="9169397" cy="307777"/>
          </a:xfrm>
          <a:prstGeom prst="rect">
            <a:avLst/>
          </a:prstGeom>
          <a:noFill/>
        </p:spPr>
        <p:txBody>
          <a:bodyPr wrap="square" lIns="0" tIns="0" rIns="0" bIns="0" rtlCol="0">
            <a:spAutoFit/>
          </a:bodyPr>
          <a:lstStyle/>
          <a:p>
            <a:r>
              <a:rPr lang="en-US" sz="2000" dirty="0" smtClean="0">
                <a:latin typeface="+mj-lt"/>
              </a:rPr>
              <a:t>Best Practices: </a:t>
            </a:r>
            <a:r>
              <a:rPr lang="en-US" sz="2000" dirty="0" smtClean="0"/>
              <a:t>Are we violating any best practices for the sake of speed.</a:t>
            </a:r>
            <a:endParaRPr lang="en-US" sz="2000" dirty="0"/>
          </a:p>
        </p:txBody>
      </p:sp>
      <p:sp>
        <p:nvSpPr>
          <p:cNvPr id="10" name="Footer Placeholder 9"/>
          <p:cNvSpPr>
            <a:spLocks noGrp="1"/>
          </p:cNvSpPr>
          <p:nvPr>
            <p:ph type="ftr" sz="quarter" idx="12"/>
          </p:nvPr>
        </p:nvSpPr>
        <p:spPr/>
        <p:txBody>
          <a:bodyPr/>
          <a:lstStyle/>
          <a:p>
            <a:r>
              <a:rPr lang="sk-SK" dirty="0" smtClean="0"/>
              <a:t>© 2018 </a:t>
            </a:r>
            <a:r>
              <a:rPr lang="en-US" dirty="0" err="1" smtClean="0"/>
              <a:t>CoverMyMeds</a:t>
            </a:r>
            <a:r>
              <a:rPr lang="en-US" dirty="0" smtClean="0"/>
              <a:t> LLC.</a:t>
            </a:r>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849" y="2407618"/>
            <a:ext cx="414421" cy="413735"/>
          </a:xfrm>
          <a:prstGeom prst="rect">
            <a:avLst/>
          </a:prstGeom>
        </p:spPr>
      </p:pic>
      <p:sp>
        <p:nvSpPr>
          <p:cNvPr id="12" name="TextBox 11"/>
          <p:cNvSpPr txBox="1"/>
          <p:nvPr/>
        </p:nvSpPr>
        <p:spPr>
          <a:xfrm>
            <a:off x="2171698" y="3092555"/>
            <a:ext cx="9169397" cy="615553"/>
          </a:xfrm>
          <a:prstGeom prst="rect">
            <a:avLst/>
          </a:prstGeom>
          <a:noFill/>
        </p:spPr>
        <p:txBody>
          <a:bodyPr wrap="square" lIns="0" tIns="0" rIns="0" bIns="0" rtlCol="0">
            <a:spAutoFit/>
          </a:bodyPr>
          <a:lstStyle/>
          <a:p>
            <a:r>
              <a:rPr lang="en-US" sz="2000" dirty="0" smtClean="0">
                <a:latin typeface="+mj-lt"/>
              </a:rPr>
              <a:t>Right People, Right Place, Right Things: </a:t>
            </a:r>
            <a:r>
              <a:rPr lang="en-US" sz="2000" dirty="0" smtClean="0"/>
              <a:t>If we don’t already have this in place we can be the first to get the ball rolling.</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849" y="3193463"/>
            <a:ext cx="414421" cy="413735"/>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848" y="4047910"/>
            <a:ext cx="414421" cy="413735"/>
          </a:xfrm>
          <a:prstGeom prst="rect">
            <a:avLst/>
          </a:prstGeom>
        </p:spPr>
      </p:pic>
    </p:spTree>
    <p:extLst>
      <p:ext uri="{BB962C8B-B14F-4D97-AF65-F5344CB8AC3E}">
        <p14:creationId xmlns:p14="http://schemas.microsoft.com/office/powerpoint/2010/main" val="1708961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a:xfrm>
            <a:off x="7619999" y="6366983"/>
            <a:ext cx="4114800" cy="365125"/>
          </a:xfrm>
        </p:spPr>
        <p:txBody>
          <a:bodyPr/>
          <a:lstStyle/>
          <a:p>
            <a:r>
              <a:rPr lang="en-US" dirty="0" smtClean="0"/>
              <a:t>© 2018 </a:t>
            </a:r>
            <a:r>
              <a:rPr lang="en-US" dirty="0" err="1" smtClean="0"/>
              <a:t>CoverMyMeds</a:t>
            </a:r>
            <a:r>
              <a:rPr lang="en-US" dirty="0" smtClean="0"/>
              <a:t> LLC.</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3900" y="2540000"/>
            <a:ext cx="3111500" cy="1778000"/>
          </a:xfrm>
          <a:prstGeom prst="rect">
            <a:avLst/>
          </a:prstGeom>
        </p:spPr>
      </p:pic>
    </p:spTree>
    <p:extLst>
      <p:ext uri="{BB962C8B-B14F-4D97-AF65-F5344CB8AC3E}">
        <p14:creationId xmlns:p14="http://schemas.microsoft.com/office/powerpoint/2010/main" val="639495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Places to find me</a:t>
            </a:r>
            <a:endParaRPr lang="en-US" dirty="0"/>
          </a:p>
        </p:txBody>
      </p:sp>
      <p:sp>
        <p:nvSpPr>
          <p:cNvPr id="9" name="Text Placeholder 8"/>
          <p:cNvSpPr>
            <a:spLocks noGrp="1"/>
          </p:cNvSpPr>
          <p:nvPr>
            <p:ph type="body" sz="quarter" idx="11"/>
          </p:nvPr>
        </p:nvSpPr>
        <p:spPr/>
        <p:txBody>
          <a:bodyPr/>
          <a:lstStyle/>
          <a:p>
            <a:r>
              <a:rPr lang="en-US" dirty="0">
                <a:hlinkClick r:id="rId3"/>
              </a:rPr>
              <a:t>https://</a:t>
            </a:r>
            <a:r>
              <a:rPr lang="en-US" dirty="0" smtClean="0">
                <a:hlinkClick r:id="rId3"/>
              </a:rPr>
              <a:t>github.com/gharmonjr/codemash</a:t>
            </a:r>
            <a:endParaRPr lang="en-US" dirty="0" smtClean="0"/>
          </a:p>
          <a:p>
            <a:endParaRPr lang="en-US" dirty="0"/>
          </a:p>
          <a:p>
            <a:r>
              <a:rPr lang="en-US" dirty="0" smtClean="0"/>
              <a:t>Twitter</a:t>
            </a:r>
          </a:p>
          <a:p>
            <a:r>
              <a:rPr lang="en-US" dirty="0" smtClean="0"/>
              <a:t>@</a:t>
            </a:r>
            <a:r>
              <a:rPr lang="en-US" dirty="0" err="1" smtClean="0"/>
              <a:t>glennharmonjr</a:t>
            </a:r>
            <a:endParaRPr lang="en-US" dirty="0"/>
          </a:p>
          <a:p>
            <a:endParaRPr lang="en-US" dirty="0" smtClean="0"/>
          </a:p>
          <a:p>
            <a:r>
              <a:rPr lang="en-US" dirty="0" smtClean="0"/>
              <a:t>Instagram </a:t>
            </a:r>
          </a:p>
          <a:p>
            <a:r>
              <a:rPr lang="en-US" dirty="0" smtClean="0"/>
              <a:t>@</a:t>
            </a:r>
            <a:r>
              <a:rPr lang="en-US" dirty="0" err="1" smtClean="0"/>
              <a:t>glennharmonjr</a:t>
            </a:r>
            <a:endParaRPr lang="en-US" dirty="0"/>
          </a:p>
          <a:p>
            <a:endParaRPr lang="en-US" dirty="0"/>
          </a:p>
          <a:p>
            <a:r>
              <a:rPr lang="en-US" dirty="0" smtClean="0"/>
              <a:t>LinkedIn </a:t>
            </a:r>
          </a:p>
          <a:p>
            <a:r>
              <a:rPr lang="en-US" dirty="0" smtClean="0"/>
              <a:t>Glenn Harmon Jr.</a:t>
            </a:r>
          </a:p>
          <a:p>
            <a:endParaRPr lang="en-US" dirty="0" smtClean="0"/>
          </a:p>
        </p:txBody>
      </p:sp>
      <p:sp>
        <p:nvSpPr>
          <p:cNvPr id="10" name="Footer Placeholder 9"/>
          <p:cNvSpPr>
            <a:spLocks noGrp="1"/>
          </p:cNvSpPr>
          <p:nvPr>
            <p:ph type="ftr" sz="quarter" idx="12"/>
          </p:nvPr>
        </p:nvSpPr>
        <p:spPr/>
        <p:txBody>
          <a:bodyPr/>
          <a:lstStyle/>
          <a:p>
            <a:r>
              <a:rPr lang="sk-SK" dirty="0" smtClean="0"/>
              <a:t>© 2018 </a:t>
            </a:r>
            <a:r>
              <a:rPr lang="en-US" dirty="0" err="1" smtClean="0"/>
              <a:t>CoverMyMeds</a:t>
            </a:r>
            <a:r>
              <a:rPr lang="en-US" dirty="0" smtClean="0"/>
              <a:t> LLC.</a:t>
            </a:r>
            <a:endParaRPr lang="en-US" dirty="0"/>
          </a:p>
        </p:txBody>
      </p:sp>
    </p:spTree>
    <p:extLst>
      <p:ext uri="{BB962C8B-B14F-4D97-AF65-F5344CB8AC3E}">
        <p14:creationId xmlns:p14="http://schemas.microsoft.com/office/powerpoint/2010/main" val="1738999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CoverMyMeds</a:t>
            </a:r>
            <a:endParaRPr lang="en-US" dirty="0"/>
          </a:p>
        </p:txBody>
      </p:sp>
      <p:sp>
        <p:nvSpPr>
          <p:cNvPr id="10" name="Footer Placeholder 9"/>
          <p:cNvSpPr>
            <a:spLocks noGrp="1"/>
          </p:cNvSpPr>
          <p:nvPr>
            <p:ph type="ftr" sz="quarter" idx="12"/>
          </p:nvPr>
        </p:nvSpPr>
        <p:spPr/>
        <p:txBody>
          <a:bodyPr/>
          <a:lstStyle/>
          <a:p>
            <a:r>
              <a:rPr lang="sk-SK" dirty="0" smtClean="0"/>
              <a:t>© 2018 </a:t>
            </a:r>
            <a:r>
              <a:rPr lang="en-US" dirty="0" err="1" smtClean="0"/>
              <a:t>CoverMyMeds</a:t>
            </a:r>
            <a:r>
              <a:rPr lang="en-US" dirty="0" smtClean="0"/>
              <a:t> LLC.</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1323" y="1321834"/>
            <a:ext cx="3678676" cy="5399641"/>
          </a:xfrm>
          <a:prstGeom prst="rect">
            <a:avLst/>
          </a:prstGeom>
        </p:spPr>
      </p:pic>
    </p:spTree>
    <p:extLst>
      <p:ext uri="{BB962C8B-B14F-4D97-AF65-F5344CB8AC3E}">
        <p14:creationId xmlns:p14="http://schemas.microsoft.com/office/powerpoint/2010/main" val="1430787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CoverMyMeds</a:t>
            </a:r>
            <a:endParaRPr lang="en-US" dirty="0"/>
          </a:p>
        </p:txBody>
      </p:sp>
      <p:sp>
        <p:nvSpPr>
          <p:cNvPr id="10" name="Footer Placeholder 9"/>
          <p:cNvSpPr>
            <a:spLocks noGrp="1"/>
          </p:cNvSpPr>
          <p:nvPr>
            <p:ph type="ftr" sz="quarter" idx="12"/>
          </p:nvPr>
        </p:nvSpPr>
        <p:spPr/>
        <p:txBody>
          <a:bodyPr/>
          <a:lstStyle/>
          <a:p>
            <a:r>
              <a:rPr lang="sk-SK" dirty="0" smtClean="0"/>
              <a:t>© 2018 </a:t>
            </a:r>
            <a:r>
              <a:rPr lang="en-US" dirty="0" err="1" smtClean="0"/>
              <a:t>CoverMyMeds</a:t>
            </a:r>
            <a:r>
              <a:rPr lang="en-US" dirty="0" smtClean="0"/>
              <a:t> LLC.</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1323" y="1321834"/>
            <a:ext cx="3678676" cy="5399641"/>
          </a:xfrm>
          <a:prstGeom prst="rect">
            <a:avLst/>
          </a:prstGeom>
        </p:spPr>
      </p:pic>
    </p:spTree>
    <p:extLst>
      <p:ext uri="{BB962C8B-B14F-4D97-AF65-F5344CB8AC3E}">
        <p14:creationId xmlns:p14="http://schemas.microsoft.com/office/powerpoint/2010/main" val="45701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 y="3416300"/>
            <a:ext cx="11277600" cy="784830"/>
          </a:xfrm>
        </p:spPr>
        <p:txBody>
          <a:bodyPr/>
          <a:lstStyle/>
          <a:p>
            <a:r>
              <a:rPr lang="en-US" dirty="0" smtClean="0"/>
              <a:t>Thanks for stopping by</a:t>
            </a:r>
            <a:endParaRPr lang="en-US" dirty="0"/>
          </a:p>
        </p:txBody>
      </p:sp>
    </p:spTree>
    <p:extLst>
      <p:ext uri="{BB962C8B-B14F-4D97-AF65-F5344CB8AC3E}">
        <p14:creationId xmlns:p14="http://schemas.microsoft.com/office/powerpoint/2010/main" val="1345513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1657187"/>
            <a:ext cx="10417215" cy="240669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Best Place to Work</a:t>
            </a:r>
            <a:endParaRPr lang="en-US" dirty="0"/>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13065" y="949668"/>
            <a:ext cx="3821734" cy="3821734"/>
          </a:xfrm>
          <a:prstGeom prst="rect">
            <a:avLst/>
          </a:prstGeom>
        </p:spPr>
      </p:pic>
      <p:sp>
        <p:nvSpPr>
          <p:cNvPr id="17" name="Rectangle 16"/>
          <p:cNvSpPr/>
          <p:nvPr/>
        </p:nvSpPr>
        <p:spPr>
          <a:xfrm>
            <a:off x="692726" y="2118024"/>
            <a:ext cx="6731908" cy="1915909"/>
          </a:xfrm>
          <a:prstGeom prst="rect">
            <a:avLst/>
          </a:prstGeom>
        </p:spPr>
        <p:txBody>
          <a:bodyPr wrap="square">
            <a:spAutoFit/>
          </a:bodyPr>
          <a:lstStyle/>
          <a:p>
            <a:pPr marL="274320" indent="-274320">
              <a:lnSpc>
                <a:spcPts val="2100"/>
              </a:lnSpc>
              <a:spcBef>
                <a:spcPts val="1200"/>
              </a:spcBef>
              <a:buFont typeface="Arial" charset="0"/>
              <a:buChar char="•"/>
            </a:pPr>
            <a:r>
              <a:rPr lang="en-US" dirty="0"/>
              <a:t>Named one of the top 50 places to work in the nation in Glassdoor’s annual Employee’s Choice </a:t>
            </a:r>
            <a:r>
              <a:rPr lang="en-US" dirty="0" smtClean="0"/>
              <a:t>Awards</a:t>
            </a:r>
          </a:p>
          <a:p>
            <a:pPr marL="274320" indent="-274320">
              <a:lnSpc>
                <a:spcPts val="2100"/>
              </a:lnSpc>
              <a:spcBef>
                <a:spcPts val="1200"/>
              </a:spcBef>
              <a:buFont typeface="Arial" charset="0"/>
              <a:buChar char="•"/>
            </a:pPr>
            <a:r>
              <a:rPr lang="en-US" dirty="0" smtClean="0"/>
              <a:t>#</a:t>
            </a:r>
            <a:r>
              <a:rPr lang="en-US" dirty="0"/>
              <a:t>1 Large Employer in Columbus (Business First, Columbus CEO)</a:t>
            </a:r>
          </a:p>
          <a:p>
            <a:pPr marL="285750" indent="-285750">
              <a:spcBef>
                <a:spcPts val="1200"/>
              </a:spcBef>
              <a:buFont typeface="Arial" charset="0"/>
              <a:buChar char="•"/>
            </a:pPr>
            <a:r>
              <a:rPr lang="en-US" dirty="0" smtClean="0"/>
              <a:t>Exceptional </a:t>
            </a:r>
            <a:r>
              <a:rPr lang="en-US" dirty="0"/>
              <a:t>Retention Rate </a:t>
            </a:r>
            <a:r>
              <a:rPr lang="en-US" dirty="0" smtClean="0"/>
              <a:t>and Employee </a:t>
            </a:r>
            <a:r>
              <a:rPr lang="en-US" dirty="0"/>
              <a:t>Referral </a:t>
            </a:r>
            <a:r>
              <a:rPr lang="en-US" dirty="0" smtClean="0"/>
              <a:t>Volume</a:t>
            </a:r>
          </a:p>
          <a:p>
            <a:pPr marL="285750" indent="-285750">
              <a:spcBef>
                <a:spcPts val="1200"/>
              </a:spcBef>
              <a:buFont typeface="Arial" charset="0"/>
              <a:buChar char="•"/>
            </a:pPr>
            <a:r>
              <a:rPr lang="en-US" dirty="0"/>
              <a:t>https://</a:t>
            </a:r>
            <a:r>
              <a:rPr lang="en-US" dirty="0" err="1"/>
              <a:t>www.covermymeds.com</a:t>
            </a:r>
            <a:r>
              <a:rPr lang="en-US" dirty="0"/>
              <a:t>/main/careers/</a:t>
            </a:r>
          </a:p>
        </p:txBody>
      </p:sp>
      <p:sp>
        <p:nvSpPr>
          <p:cNvPr id="4" name="Footer Placeholder 3"/>
          <p:cNvSpPr>
            <a:spLocks noGrp="1"/>
          </p:cNvSpPr>
          <p:nvPr>
            <p:ph type="ftr" sz="quarter" idx="12"/>
          </p:nvPr>
        </p:nvSpPr>
        <p:spPr/>
        <p:txBody>
          <a:bodyPr/>
          <a:lstStyle/>
          <a:p>
            <a:r>
              <a:rPr lang="sk-SK" dirty="0" smtClean="0"/>
              <a:t>© 2018 </a:t>
            </a:r>
            <a:r>
              <a:rPr lang="en-US" dirty="0" err="1" smtClean="0"/>
              <a:t>CoverMyMeds</a:t>
            </a:r>
            <a:r>
              <a:rPr lang="en-US" dirty="0" smtClean="0"/>
              <a:t> LLC.</a:t>
            </a:r>
            <a:endParaRPr lang="en-US" dirty="0"/>
          </a:p>
        </p:txBody>
      </p:sp>
      <p:pic>
        <p:nvPicPr>
          <p:cNvPr id="13" name="Picture 12"/>
          <p:cNvPicPr>
            <a:picLocks noChangeAspect="1"/>
          </p:cNvPicPr>
          <p:nvPr/>
        </p:nvPicPr>
        <p:blipFill rotWithShape="1">
          <a:blip r:embed="rId4" cstate="screen">
            <a:extLst>
              <a:ext uri="{28A0092B-C50C-407E-A947-70E740481C1C}">
                <a14:useLocalDpi xmlns:a14="http://schemas.microsoft.com/office/drawing/2010/main"/>
              </a:ext>
            </a:extLst>
          </a:blip>
          <a:srcRect l="15572" t="18512" r="15178" b="23071"/>
          <a:stretch/>
        </p:blipFill>
        <p:spPr>
          <a:xfrm>
            <a:off x="7268348" y="5021138"/>
            <a:ext cx="1736204" cy="824077"/>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98616" y="4973313"/>
            <a:ext cx="1703245" cy="966429"/>
          </a:xfrm>
          <a:prstGeom prst="rect">
            <a:avLst/>
          </a:prstGeom>
        </p:spPr>
      </p:pic>
      <p:pic>
        <p:nvPicPr>
          <p:cNvPr id="15" name="Picture 14"/>
          <p:cNvPicPr>
            <a:picLocks noChangeAspect="1"/>
          </p:cNvPicPr>
          <p:nvPr/>
        </p:nvPicPr>
        <p:blipFill>
          <a:blip r:embed="rId6" cstate="email">
            <a:grayscl/>
            <a:extLst>
              <a:ext uri="{28A0092B-C50C-407E-A947-70E740481C1C}">
                <a14:useLocalDpi xmlns:a14="http://schemas.microsoft.com/office/drawing/2010/main"/>
              </a:ext>
            </a:extLst>
          </a:blip>
          <a:stretch>
            <a:fillRect/>
          </a:stretch>
        </p:blipFill>
        <p:spPr>
          <a:xfrm>
            <a:off x="3723944" y="5021138"/>
            <a:ext cx="876594" cy="727640"/>
          </a:xfrm>
          <a:prstGeom prst="rect">
            <a:avLst/>
          </a:prstGeom>
        </p:spPr>
      </p:pic>
      <p:pic>
        <p:nvPicPr>
          <p:cNvPr id="16" name="Picture 15"/>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9414514" y="5177512"/>
            <a:ext cx="2127332" cy="571267"/>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48719" y="4771402"/>
            <a:ext cx="1034616" cy="1232866"/>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2179" y="4768525"/>
            <a:ext cx="809472" cy="1232866"/>
          </a:xfrm>
          <a:prstGeom prst="rect">
            <a:avLst/>
          </a:prstGeom>
        </p:spPr>
      </p:pic>
    </p:spTree>
    <p:extLst>
      <p:ext uri="{BB962C8B-B14F-4D97-AF65-F5344CB8AC3E}">
        <p14:creationId xmlns:p14="http://schemas.microsoft.com/office/powerpoint/2010/main" val="809872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935" y="3012263"/>
            <a:ext cx="11277600" cy="1477328"/>
          </a:xfrm>
        </p:spPr>
        <p:txBody>
          <a:bodyPr/>
          <a:lstStyle/>
          <a:p>
            <a:r>
              <a:rPr lang="en-US" dirty="0" smtClean="0"/>
              <a:t>Do you know what happens to your data after you create it?</a:t>
            </a:r>
            <a:endParaRPr lang="en-US" dirty="0"/>
          </a:p>
        </p:txBody>
      </p:sp>
    </p:spTree>
    <p:extLst>
      <p:ext uri="{BB962C8B-B14F-4D97-AF65-F5344CB8AC3E}">
        <p14:creationId xmlns:p14="http://schemas.microsoft.com/office/powerpoint/2010/main" val="1489722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04374" y="2431718"/>
            <a:ext cx="9189026" cy="2954655"/>
          </a:xfrm>
        </p:spPr>
        <p:txBody>
          <a:bodyPr/>
          <a:lstStyle/>
          <a:p>
            <a:pPr>
              <a:lnSpc>
                <a:spcPct val="100000"/>
              </a:lnSpc>
            </a:pPr>
            <a:r>
              <a:rPr lang="en-US" sz="4800" dirty="0" smtClean="0"/>
              <a:t>By taking a proactive approach to consumable data we can save our organization, as a whole, lots of time.</a:t>
            </a:r>
            <a:endParaRPr lang="en-US" sz="4800" dirty="0"/>
          </a:p>
        </p:txBody>
      </p:sp>
      <p:sp>
        <p:nvSpPr>
          <p:cNvPr id="3" name="TextBox 2"/>
          <p:cNvSpPr txBox="1"/>
          <p:nvPr/>
        </p:nvSpPr>
        <p:spPr>
          <a:xfrm>
            <a:off x="5250001" y="1534333"/>
            <a:ext cx="1697772" cy="307777"/>
          </a:xfrm>
          <a:prstGeom prst="rect">
            <a:avLst/>
          </a:prstGeom>
          <a:noFill/>
        </p:spPr>
        <p:txBody>
          <a:bodyPr wrap="none" lIns="0" tIns="0" rIns="0" bIns="0" rtlCol="0">
            <a:spAutoFit/>
          </a:bodyPr>
          <a:lstStyle/>
          <a:p>
            <a:pPr algn="ctr"/>
            <a:r>
              <a:rPr lang="en-US" sz="2000" spc="600" dirty="0" smtClean="0">
                <a:solidFill>
                  <a:schemeClr val="bg1"/>
                </a:solidFill>
              </a:rPr>
              <a:t>THE GOAL</a:t>
            </a:r>
            <a:endParaRPr lang="en-US" sz="2000" dirty="0">
              <a:solidFill>
                <a:schemeClr val="bg1"/>
              </a:solidFill>
            </a:endParaRPr>
          </a:p>
        </p:txBody>
      </p:sp>
      <p:cxnSp>
        <p:nvCxnSpPr>
          <p:cNvPr id="4" name="Straight Connector 3"/>
          <p:cNvCxnSpPr/>
          <p:nvPr/>
        </p:nvCxnSpPr>
        <p:spPr>
          <a:xfrm>
            <a:off x="4967510" y="2042930"/>
            <a:ext cx="22317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442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we are going to talk about</a:t>
            </a:r>
            <a:endParaRPr lang="en-US" dirty="0"/>
          </a:p>
        </p:txBody>
      </p:sp>
      <p:sp>
        <p:nvSpPr>
          <p:cNvPr id="3" name="Oval 2"/>
          <p:cNvSpPr/>
          <p:nvPr/>
        </p:nvSpPr>
        <p:spPr>
          <a:xfrm>
            <a:off x="1442026" y="2197100"/>
            <a:ext cx="2768600" cy="2768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055751" y="2100225"/>
            <a:ext cx="6236026" cy="3385542"/>
          </a:xfrm>
          <a:prstGeom prst="rect">
            <a:avLst/>
          </a:prstGeom>
          <a:noFill/>
        </p:spPr>
        <p:txBody>
          <a:bodyPr wrap="square" lIns="0" tIns="0" rIns="0" bIns="0" rtlCol="0">
            <a:spAutoFit/>
          </a:bodyPr>
          <a:lstStyle/>
          <a:p>
            <a:pPr marL="228600" indent="-228600">
              <a:lnSpc>
                <a:spcPts val="3300"/>
              </a:lnSpc>
              <a:buFont typeface="Arial" charset="0"/>
              <a:buChar char="•"/>
            </a:pPr>
            <a:r>
              <a:rPr lang="en-US" sz="2000" dirty="0" smtClean="0"/>
              <a:t>How being proactive can help</a:t>
            </a:r>
          </a:p>
          <a:p>
            <a:pPr marL="228600" indent="-228600">
              <a:lnSpc>
                <a:spcPts val="3300"/>
              </a:lnSpc>
              <a:buFont typeface="Arial" charset="0"/>
              <a:buChar char="•"/>
            </a:pPr>
            <a:r>
              <a:rPr lang="en-US" sz="2000" dirty="0" smtClean="0"/>
              <a:t>Common myths we tell ourselves</a:t>
            </a:r>
          </a:p>
          <a:p>
            <a:pPr marL="228600" indent="-228600">
              <a:lnSpc>
                <a:spcPts val="3300"/>
              </a:lnSpc>
              <a:buFont typeface="Arial" charset="0"/>
              <a:buChar char="•"/>
            </a:pPr>
            <a:r>
              <a:rPr lang="en-US" sz="2000" dirty="0" smtClean="0"/>
              <a:t>How we can get more from our data</a:t>
            </a:r>
          </a:p>
          <a:p>
            <a:pPr marL="228600" indent="-228600">
              <a:lnSpc>
                <a:spcPts val="3300"/>
              </a:lnSpc>
              <a:buFont typeface="Arial" charset="0"/>
              <a:buChar char="•"/>
            </a:pPr>
            <a:r>
              <a:rPr lang="en-US" sz="2000" dirty="0" smtClean="0"/>
              <a:t>Things most likely to cause a fight</a:t>
            </a:r>
          </a:p>
          <a:p>
            <a:pPr marL="228600" indent="-228600">
              <a:lnSpc>
                <a:spcPts val="3300"/>
              </a:lnSpc>
              <a:buFont typeface="Arial" charset="0"/>
              <a:buChar char="•"/>
            </a:pPr>
            <a:r>
              <a:rPr lang="en-US" sz="2000" dirty="0"/>
              <a:t>Approach to </a:t>
            </a:r>
            <a:r>
              <a:rPr lang="en-US" sz="2000" dirty="0" smtClean="0"/>
              <a:t>creating data not </a:t>
            </a:r>
            <a:r>
              <a:rPr lang="en-US" sz="2000" dirty="0"/>
              <a:t>much different than data retrieval </a:t>
            </a:r>
            <a:endParaRPr lang="en-US" sz="2000" dirty="0" smtClean="0"/>
          </a:p>
          <a:p>
            <a:pPr marL="228600" indent="-228600">
              <a:lnSpc>
                <a:spcPts val="3300"/>
              </a:lnSpc>
              <a:buFont typeface="Arial" charset="0"/>
              <a:buChar char="•"/>
            </a:pPr>
            <a:r>
              <a:rPr lang="en-US" sz="2000" dirty="0" smtClean="0"/>
              <a:t>What can we do now?</a:t>
            </a:r>
            <a:endParaRPr lang="en-US" sz="2000" dirty="0"/>
          </a:p>
          <a:p>
            <a:pPr marL="228600" indent="-228600">
              <a:lnSpc>
                <a:spcPts val="3300"/>
              </a:lnSpc>
              <a:buFont typeface="Arial" charset="0"/>
              <a:buChar char="•"/>
            </a:pPr>
            <a:endParaRPr lang="en-US" sz="2000"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2026" y="2197100"/>
            <a:ext cx="2768600" cy="2768600"/>
          </a:xfrm>
          <a:prstGeom prst="rect">
            <a:avLst/>
          </a:prstGeom>
        </p:spPr>
      </p:pic>
      <p:sp>
        <p:nvSpPr>
          <p:cNvPr id="4" name="Footer Placeholder 3"/>
          <p:cNvSpPr>
            <a:spLocks noGrp="1"/>
          </p:cNvSpPr>
          <p:nvPr>
            <p:ph type="ftr" sz="quarter" idx="12"/>
          </p:nvPr>
        </p:nvSpPr>
        <p:spPr>
          <a:xfrm>
            <a:off x="7619999" y="6366983"/>
            <a:ext cx="4114800" cy="365125"/>
          </a:xfrm>
        </p:spPr>
        <p:txBody>
          <a:bodyPr/>
          <a:lstStyle/>
          <a:p>
            <a:r>
              <a:rPr lang="en-US" dirty="0" smtClean="0"/>
              <a:t>© 2018 </a:t>
            </a:r>
            <a:r>
              <a:rPr lang="en-US" dirty="0" err="1" smtClean="0"/>
              <a:t>CoverMyMeds</a:t>
            </a:r>
            <a:r>
              <a:rPr lang="en-US" dirty="0" smtClean="0"/>
              <a:t> LLC.</a:t>
            </a:r>
            <a:endParaRPr lang="en-US" dirty="0"/>
          </a:p>
        </p:txBody>
      </p:sp>
    </p:spTree>
    <p:extLst>
      <p:ext uri="{BB962C8B-B14F-4D97-AF65-F5344CB8AC3E}">
        <p14:creationId xmlns:p14="http://schemas.microsoft.com/office/powerpoint/2010/main" val="2038170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00067" y="2986820"/>
            <a:ext cx="9189026" cy="738664"/>
          </a:xfrm>
        </p:spPr>
        <p:txBody>
          <a:bodyPr/>
          <a:lstStyle/>
          <a:p>
            <a:pPr>
              <a:lnSpc>
                <a:spcPct val="100000"/>
              </a:lnSpc>
            </a:pPr>
            <a:r>
              <a:rPr lang="en-US" sz="4800" dirty="0" smtClean="0"/>
              <a:t>How can being proactive help?</a:t>
            </a:r>
            <a:endParaRPr lang="en-US" sz="4800" dirty="0"/>
          </a:p>
        </p:txBody>
      </p:sp>
    </p:spTree>
    <p:extLst>
      <p:ext uri="{BB962C8B-B14F-4D97-AF65-F5344CB8AC3E}">
        <p14:creationId xmlns:p14="http://schemas.microsoft.com/office/powerpoint/2010/main" val="642335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CoverMyMeds2018">
  <a:themeElements>
    <a:clrScheme name="Custom 4">
      <a:dk1>
        <a:srgbClr val="000000"/>
      </a:dk1>
      <a:lt1>
        <a:srgbClr val="FFFFFF"/>
      </a:lt1>
      <a:dk2>
        <a:srgbClr val="333333"/>
      </a:dk2>
      <a:lt2>
        <a:srgbClr val="FFFFFF"/>
      </a:lt2>
      <a:accent1>
        <a:srgbClr val="F78F25"/>
      </a:accent1>
      <a:accent2>
        <a:srgbClr val="DF1B50"/>
      </a:accent2>
      <a:accent3>
        <a:srgbClr val="0B436A"/>
      </a:accent3>
      <a:accent4>
        <a:srgbClr val="6787B7"/>
      </a:accent4>
      <a:accent5>
        <a:srgbClr val="808080"/>
      </a:accent5>
      <a:accent6>
        <a:srgbClr val="B3B3B3"/>
      </a:accent6>
      <a:hlink>
        <a:srgbClr val="ACACAC"/>
      </a:hlink>
      <a:folHlink>
        <a:srgbClr val="4C4C4C"/>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verMyMeds PowerPoint Template 2017" id="{841F9A0E-29B0-D746-8572-9E0EAC3F9F11}" vid="{F4EA4ECB-C0DA-4F4F-9B99-6A8AF315EC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2C96C2BE0F0F24A8DD5ED4A2DA63410" ma:contentTypeVersion="1" ma:contentTypeDescription="Create a new document." ma:contentTypeScope="" ma:versionID="00b7b63ae3deda5544fce05c094da507">
  <xsd:schema xmlns:xsd="http://www.w3.org/2001/XMLSchema" xmlns:xs="http://www.w3.org/2001/XMLSchema" xmlns:p="http://schemas.microsoft.com/office/2006/metadata/properties" xmlns:ns2="128a667a-070a-4887-a565-ea8bb39f8111" targetNamespace="http://schemas.microsoft.com/office/2006/metadata/properties" ma:root="true" ma:fieldsID="7324d9d3f92cace678923577f61ad6b3" ns2:_="">
    <xsd:import namespace="128a667a-070a-4887-a565-ea8bb39f8111"/>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8a667a-070a-4887-a565-ea8bb39f8111"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128a667a-070a-4887-a565-ea8bb39f8111">Q4MCWXCJCF3N-3-2099</_dlc_DocId>
    <_dlc_DocIdUrl xmlns="128a667a-070a-4887-a565-ea8bb39f8111">
      <Url>https://intranet.covermymeds.com/marketing/_layouts/15/DocIdRedir.aspx?ID=Q4MCWXCJCF3N-3-2099</Url>
      <Description>Q4MCWXCJCF3N-3-2099</Description>
    </_dlc_DocIdUrl>
  </documentManagement>
</p:properties>
</file>

<file path=customXml/itemProps1.xml><?xml version="1.0" encoding="utf-8"?>
<ds:datastoreItem xmlns:ds="http://schemas.openxmlformats.org/officeDocument/2006/customXml" ds:itemID="{80A87AB6-53D3-4146-A92C-8674FB56B9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8a667a-070a-4887-a565-ea8bb39f81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F2F684-4C6C-4DE1-93F3-E1E99DAC5345}">
  <ds:schemaRefs>
    <ds:schemaRef ds:uri="http://schemas.microsoft.com/sharepoint/events"/>
  </ds:schemaRefs>
</ds:datastoreItem>
</file>

<file path=customXml/itemProps3.xml><?xml version="1.0" encoding="utf-8"?>
<ds:datastoreItem xmlns:ds="http://schemas.openxmlformats.org/officeDocument/2006/customXml" ds:itemID="{48710CB3-242A-4C70-A469-269503214ECD}">
  <ds:schemaRefs>
    <ds:schemaRef ds:uri="http://schemas.microsoft.com/sharepoint/v3/contenttype/forms"/>
  </ds:schemaRefs>
</ds:datastoreItem>
</file>

<file path=customXml/itemProps4.xml><?xml version="1.0" encoding="utf-8"?>
<ds:datastoreItem xmlns:ds="http://schemas.openxmlformats.org/officeDocument/2006/customXml" ds:itemID="{8AB4F38B-58D5-4226-8E0A-B7AB912F50DC}">
  <ds:schemaRefs>
    <ds:schemaRef ds:uri="http://schemas.microsoft.com/office/2006/metadata/properties"/>
    <ds:schemaRef ds:uri="http://schemas.microsoft.com/office/infopath/2007/PartnerControls"/>
    <ds:schemaRef ds:uri="128a667a-070a-4887-a565-ea8bb39f8111"/>
  </ds:schemaRefs>
</ds:datastoreItem>
</file>

<file path=docProps/app.xml><?xml version="1.0" encoding="utf-8"?>
<Properties xmlns="http://schemas.openxmlformats.org/officeDocument/2006/extended-properties" xmlns:vt="http://schemas.openxmlformats.org/officeDocument/2006/docPropsVTypes">
  <Template>CoverMyMeds PowerPoint Template 2017</Template>
  <TotalTime>2546</TotalTime>
  <Words>2271</Words>
  <Application>Microsoft Macintosh PowerPoint</Application>
  <PresentationFormat>Widescreen</PresentationFormat>
  <Paragraphs>429</Paragraphs>
  <Slides>40</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Calibri</vt:lpstr>
      <vt:lpstr>Franklin Gothic Book</vt:lpstr>
      <vt:lpstr>Franklin Gothic Medium</vt:lpstr>
      <vt:lpstr>Georgia</vt:lpstr>
      <vt:lpstr>Arial</vt:lpstr>
      <vt:lpstr>CoverMyMeds2018</vt:lpstr>
      <vt:lpstr>PowerPoint Presentation</vt:lpstr>
      <vt:lpstr>PowerPoint Presentation</vt:lpstr>
      <vt:lpstr>Places to find me</vt:lpstr>
      <vt:lpstr>CoverMyMeds</vt:lpstr>
      <vt:lpstr>Best Place to Work</vt:lpstr>
      <vt:lpstr>PowerPoint Presentation</vt:lpstr>
      <vt:lpstr>By taking a proactive approach to consumable data we can save our organization, as a whole, lots of time.</vt:lpstr>
      <vt:lpstr>Things we are going to talk about</vt:lpstr>
      <vt:lpstr>How can being proactive help?</vt:lpstr>
      <vt:lpstr>PowerPoint Presentation</vt:lpstr>
      <vt:lpstr>PowerPoint Presentation</vt:lpstr>
      <vt:lpstr>How to get more from our data</vt:lpstr>
      <vt:lpstr>Reduce manual process and inefficiencies to decrease turnaround time and increase accuracy</vt:lpstr>
      <vt:lpstr>Create and maintain resources that drive accountability </vt:lpstr>
      <vt:lpstr>Right People, Right Time, Doing the Right Thing</vt:lpstr>
      <vt:lpstr>Not everyone needs access to all the data just because it’s available</vt:lpstr>
      <vt:lpstr>PowerPoint Presentation</vt:lpstr>
      <vt:lpstr>PowerPoint Presentation</vt:lpstr>
      <vt:lpstr>PowerPoint Presentation</vt:lpstr>
      <vt:lpstr>Things we might have run across a time or two</vt:lpstr>
      <vt:lpstr>The Section Most Likely To Cause A Fight</vt:lpstr>
      <vt:lpstr>PowerPoint Presentation</vt:lpstr>
      <vt:lpstr>Things we might have run across a time or two</vt:lpstr>
      <vt:lpstr>Things we might have run across a time or two</vt:lpstr>
      <vt:lpstr>Things we might have run across a time or two</vt:lpstr>
      <vt:lpstr>Things we might have run across a time or two</vt:lpstr>
      <vt:lpstr>Things we might have run across a time or two</vt:lpstr>
      <vt:lpstr>Things we might have run across a time or two</vt:lpstr>
      <vt:lpstr>Approach to coding not much different than data retrieval</vt:lpstr>
      <vt:lpstr>Approach to coding not much different than data retrieval</vt:lpstr>
      <vt:lpstr>Approach to coding not much different than data retrieval</vt:lpstr>
      <vt:lpstr>Approach to coding not much different than data retrieval</vt:lpstr>
      <vt:lpstr>Approach to coding not much different than data retrieval</vt:lpstr>
      <vt:lpstr>PowerPoint Presentation</vt:lpstr>
      <vt:lpstr>What can we do right now?</vt:lpstr>
      <vt:lpstr>Key Takeaways </vt:lpstr>
      <vt:lpstr>PowerPoint Presentation</vt:lpstr>
      <vt:lpstr>Places to find me</vt:lpstr>
      <vt:lpstr>CoverMyMeds</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Halley Immelt</dc:creator>
  <cp:lastModifiedBy>Glenn Harmon</cp:lastModifiedBy>
  <cp:revision>49</cp:revision>
  <dcterms:created xsi:type="dcterms:W3CDTF">2017-12-29T21:27:56Z</dcterms:created>
  <dcterms:modified xsi:type="dcterms:W3CDTF">2018-01-11T16:50:58Z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b7e0d275-1491-4c93-a84a-e59d29e50773</vt:lpwstr>
  </property>
  <property fmtid="{D5CDD505-2E9C-101B-9397-08002B2CF9AE}" pid="3" name="ContentTypeId">
    <vt:lpwstr>0x01010042C96C2BE0F0F24A8DD5ED4A2DA63410</vt:lpwstr>
  </property>
</Properties>
</file>